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 id="2147483669" r:id="rId8"/>
  </p:sldMasterIdLst>
  <p:notesMasterIdLst>
    <p:notesMasterId r:id="rId21"/>
  </p:notesMasterIdLst>
  <p:sldIdLst>
    <p:sldId id="265" r:id="rId9"/>
    <p:sldId id="399" r:id="rId10"/>
    <p:sldId id="400" r:id="rId11"/>
    <p:sldId id="405" r:id="rId12"/>
    <p:sldId id="394" r:id="rId13"/>
    <p:sldId id="383" r:id="rId14"/>
    <p:sldId id="397" r:id="rId15"/>
    <p:sldId id="406" r:id="rId16"/>
    <p:sldId id="407" r:id="rId17"/>
    <p:sldId id="408" r:id="rId18"/>
    <p:sldId id="409" r:id="rId19"/>
    <p:sldId id="410" r:id="rId20"/>
  </p:sldIdLst>
  <p:sldSz cx="9144000" cy="6858000" type="screen4x3"/>
  <p:notesSz cx="6858000" cy="981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rnandez-Lipp, Renee" initials="RTF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CBE4"/>
    <a:srgbClr val="99B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1" autoAdjust="0"/>
    <p:restoredTop sz="90599" autoAdjust="0"/>
  </p:normalViewPr>
  <p:slideViewPr>
    <p:cSldViewPr snapToGrid="0">
      <p:cViewPr varScale="1">
        <p:scale>
          <a:sx n="103" d="100"/>
          <a:sy n="103" d="100"/>
        </p:scale>
        <p:origin x="1722" y="108"/>
      </p:cViewPr>
      <p:guideLst>
        <p:guide orient="horz" pos="2160"/>
        <p:guide pos="2880"/>
      </p:guideLst>
    </p:cSldViewPr>
  </p:slideViewPr>
  <p:notesTextViewPr>
    <p:cViewPr>
      <p:scale>
        <a:sx n="66" d="100"/>
        <a:sy n="66" d="100"/>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67FE0-12F2-49BC-8B11-3903D9ADA438}" type="datetimeFigureOut">
              <a:rPr lang="en-US" smtClean="0"/>
              <a:t>11/16/2020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8CBD4E-A15E-4F6A-9747-629D84A2314F}" type="slidenum">
              <a:rPr lang="en-US" smtClean="0"/>
              <a:t>‹#›</a:t>
            </a:fld>
            <a:endParaRPr lang="en-US"/>
          </a:p>
        </p:txBody>
      </p:sp>
    </p:spTree>
    <p:extLst>
      <p:ext uri="{BB962C8B-B14F-4D97-AF65-F5344CB8AC3E}">
        <p14:creationId xmlns:p14="http://schemas.microsoft.com/office/powerpoint/2010/main" val="79226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58CBD4E-A15E-4F6A-9747-629D84A2314F}" type="slidenum">
              <a:rPr lang="en-US" smtClean="0"/>
              <a:t>1</a:t>
            </a:fld>
            <a:endParaRPr lang="en-US"/>
          </a:p>
        </p:txBody>
      </p:sp>
    </p:spTree>
    <p:extLst>
      <p:ext uri="{BB962C8B-B14F-4D97-AF65-F5344CB8AC3E}">
        <p14:creationId xmlns:p14="http://schemas.microsoft.com/office/powerpoint/2010/main" val="3143188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CBD4E-A15E-4F6A-9747-629D84A2314F}" type="slidenum">
              <a:rPr lang="en-US" smtClean="0"/>
              <a:t>6</a:t>
            </a:fld>
            <a:endParaRPr lang="en-US"/>
          </a:p>
        </p:txBody>
      </p:sp>
    </p:spTree>
    <p:extLst>
      <p:ext uri="{BB962C8B-B14F-4D97-AF65-F5344CB8AC3E}">
        <p14:creationId xmlns:p14="http://schemas.microsoft.com/office/powerpoint/2010/main" val="3966455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8"/>
          <p:cNvSpPr txBox="1">
            <a:spLocks noChangeArrowheads="1"/>
          </p:cNvSpPr>
          <p:nvPr/>
        </p:nvSpPr>
        <p:spPr bwMode="white">
          <a:xfrm>
            <a:off x="6781800" y="381000"/>
            <a:ext cx="1981200" cy="1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50000"/>
              </a:spcBef>
              <a:defRPr>
                <a:solidFill>
                  <a:schemeClr val="tx1"/>
                </a:solidFill>
                <a:latin typeface="Arial" pitchFamily="34" charset="0"/>
                <a:ea typeface="Arial Unicode MS" pitchFamily="34" charset="-128"/>
                <a:cs typeface="Arial Unicode MS" pitchFamily="34" charset="-128"/>
              </a:defRPr>
            </a:lvl1pPr>
            <a:lvl2pPr marL="37931725" indent="-37474525" eaLnBrk="0" hangingPunct="0">
              <a:spcBef>
                <a:spcPct val="50000"/>
              </a:spcBef>
              <a:defRPr>
                <a:solidFill>
                  <a:schemeClr val="tx1"/>
                </a:solidFill>
                <a:latin typeface="Arial" pitchFamily="34" charset="0"/>
                <a:ea typeface="Arial Unicode MS" pitchFamily="34" charset="-128"/>
                <a:cs typeface="Arial Unicode MS" pitchFamily="34" charset="-128"/>
              </a:defRPr>
            </a:lvl2pPr>
            <a:lvl3pPr eaLnBrk="0" hangingPunct="0">
              <a:spcBef>
                <a:spcPct val="50000"/>
              </a:spcBef>
              <a:defRPr>
                <a:solidFill>
                  <a:schemeClr val="tx1"/>
                </a:solidFill>
                <a:latin typeface="Arial" pitchFamily="34" charset="0"/>
                <a:ea typeface="Arial Unicode MS" pitchFamily="34" charset="-128"/>
                <a:cs typeface="Arial Unicode MS" pitchFamily="34" charset="-128"/>
              </a:defRPr>
            </a:lvl3pPr>
            <a:lvl4pPr indent="1371600" eaLnBrk="0" hangingPunct="0">
              <a:spcBef>
                <a:spcPct val="50000"/>
              </a:spcBef>
              <a:defRPr>
                <a:solidFill>
                  <a:schemeClr val="tx1"/>
                </a:solidFill>
                <a:latin typeface="Arial" pitchFamily="34" charset="0"/>
                <a:ea typeface="Arial Unicode MS" pitchFamily="34" charset="-128"/>
                <a:cs typeface="Arial Unicode MS" pitchFamily="34" charset="-128"/>
              </a:defRPr>
            </a:lvl4pPr>
            <a:lvl5pPr indent="1828800" eaLnBrk="0" hangingPunct="0">
              <a:spcBef>
                <a:spcPct val="50000"/>
              </a:spcBef>
              <a:defRPr>
                <a:solidFill>
                  <a:schemeClr val="tx1"/>
                </a:solidFill>
                <a:latin typeface="Arial" pitchFamily="34" charset="0"/>
                <a:ea typeface="Arial Unicode MS" pitchFamily="34" charset="-128"/>
                <a:cs typeface="Arial Unicode MS" pitchFamily="34" charset="-128"/>
              </a:defRPr>
            </a:lvl5pPr>
            <a:lvl6pPr marL="457200" indent="1828800" algn="ctr" eaLnBrk="0" fontAlgn="base" hangingPunct="0">
              <a:lnSpc>
                <a:spcPct val="90000"/>
              </a:lnSpc>
              <a:spcBef>
                <a:spcPct val="50000"/>
              </a:spcBef>
              <a:spcAft>
                <a:spcPct val="0"/>
              </a:spcAft>
              <a:defRPr>
                <a:solidFill>
                  <a:schemeClr val="tx1"/>
                </a:solidFill>
                <a:latin typeface="Arial" pitchFamily="34" charset="0"/>
                <a:ea typeface="Arial Unicode MS" pitchFamily="34" charset="-128"/>
                <a:cs typeface="Arial Unicode MS" pitchFamily="34" charset="-128"/>
              </a:defRPr>
            </a:lvl6pPr>
            <a:lvl7pPr marL="914400" indent="1828800" algn="ctr" eaLnBrk="0" fontAlgn="base" hangingPunct="0">
              <a:lnSpc>
                <a:spcPct val="90000"/>
              </a:lnSpc>
              <a:spcBef>
                <a:spcPct val="50000"/>
              </a:spcBef>
              <a:spcAft>
                <a:spcPct val="0"/>
              </a:spcAft>
              <a:defRPr>
                <a:solidFill>
                  <a:schemeClr val="tx1"/>
                </a:solidFill>
                <a:latin typeface="Arial" pitchFamily="34" charset="0"/>
                <a:ea typeface="Arial Unicode MS" pitchFamily="34" charset="-128"/>
                <a:cs typeface="Arial Unicode MS" pitchFamily="34" charset="-128"/>
              </a:defRPr>
            </a:lvl7pPr>
            <a:lvl8pPr marL="1371600" indent="1828800" algn="ctr" eaLnBrk="0" fontAlgn="base" hangingPunct="0">
              <a:lnSpc>
                <a:spcPct val="90000"/>
              </a:lnSpc>
              <a:spcBef>
                <a:spcPct val="50000"/>
              </a:spcBef>
              <a:spcAft>
                <a:spcPct val="0"/>
              </a:spcAft>
              <a:defRPr>
                <a:solidFill>
                  <a:schemeClr val="tx1"/>
                </a:solidFill>
                <a:latin typeface="Arial" pitchFamily="34" charset="0"/>
                <a:ea typeface="Arial Unicode MS" pitchFamily="34" charset="-128"/>
                <a:cs typeface="Arial Unicode MS" pitchFamily="34" charset="-128"/>
              </a:defRPr>
            </a:lvl8pPr>
            <a:lvl9pPr marL="1828800" indent="1828800" algn="ctr" eaLnBrk="0" fontAlgn="base" hangingPunct="0">
              <a:lnSpc>
                <a:spcPct val="90000"/>
              </a:lnSpc>
              <a:spcBef>
                <a:spcPct val="50000"/>
              </a:spcBef>
              <a:spcAft>
                <a:spcPct val="0"/>
              </a:spcAft>
              <a:defRPr>
                <a:solidFill>
                  <a:schemeClr val="tx1"/>
                </a:solidFill>
                <a:latin typeface="Arial" pitchFamily="34" charset="0"/>
                <a:ea typeface="Arial Unicode MS" pitchFamily="34" charset="-128"/>
                <a:cs typeface="Arial Unicode MS" pitchFamily="34" charset="-128"/>
              </a:defRPr>
            </a:lvl9pPr>
          </a:lstStyle>
          <a:p>
            <a:pPr algn="r" eaLnBrk="1" hangingPunct="1">
              <a:spcBef>
                <a:spcPct val="0"/>
              </a:spcBef>
              <a:defRPr/>
            </a:pPr>
            <a:fld id="{85A4E69C-825E-4036-866B-CC6705325392}" type="slidenum">
              <a:rPr lang="en-US" sz="900" b="1" smtClean="0">
                <a:solidFill>
                  <a:schemeClr val="bg1"/>
                </a:solidFill>
              </a:rPr>
              <a:pPr algn="r" eaLnBrk="1" hangingPunct="1">
                <a:spcBef>
                  <a:spcPct val="0"/>
                </a:spcBef>
                <a:defRPr/>
              </a:pPr>
              <a:t>‹#›</a:t>
            </a:fld>
            <a:endParaRPr lang="en-US" sz="900" b="1">
              <a:solidFill>
                <a:schemeClr val="bg1"/>
              </a:solidFill>
            </a:endParaRPr>
          </a:p>
        </p:txBody>
      </p:sp>
      <p:sp>
        <p:nvSpPr>
          <p:cNvPr id="63490" name="Rectangle 2"/>
          <p:cNvSpPr>
            <a:spLocks noGrp="1" noChangeArrowheads="1"/>
          </p:cNvSpPr>
          <p:nvPr>
            <p:ph type="ctrTitle"/>
          </p:nvPr>
        </p:nvSpPr>
        <p:spPr bwMode="white">
          <a:xfrm>
            <a:off x="928926" y="1819194"/>
            <a:ext cx="7307931" cy="1318444"/>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928926" y="3200401"/>
            <a:ext cx="7307931" cy="332399"/>
          </a:xfrm>
          <a:prstGeom prst="rect">
            <a:avLst/>
          </a:prstGeom>
        </p:spPr>
        <p:txBody>
          <a:bodyPr/>
          <a:lstStyle>
            <a:lvl1pPr>
              <a:spcBef>
                <a:spcPct val="0"/>
              </a:spcBef>
              <a:defRPr sz="2400">
                <a:solidFill>
                  <a:schemeClr val="tx2"/>
                </a:solidFill>
              </a:defRPr>
            </a:lvl1pPr>
          </a:lstStyle>
          <a:p>
            <a:pPr lvl="0"/>
            <a:r>
              <a:rPr lang="en-US" noProof="0"/>
              <a:t>Click to edit Master subtitle style</a:t>
            </a:r>
          </a:p>
        </p:txBody>
      </p:sp>
    </p:spTree>
    <p:extLst>
      <p:ext uri="{BB962C8B-B14F-4D97-AF65-F5344CB8AC3E}">
        <p14:creationId xmlns:p14="http://schemas.microsoft.com/office/powerpoint/2010/main" val="1361954727"/>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9F479-2E9F-405A-B652-999FC6A163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1A9712-9D13-4FEE-9AA6-B5A67A91C8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7D332-101F-4623-B22D-4DED47804AF5}"/>
              </a:ext>
            </a:extLst>
          </p:cNvPr>
          <p:cNvSpPr>
            <a:spLocks noGrp="1"/>
          </p:cNvSpPr>
          <p:nvPr>
            <p:ph type="dt" sz="half" idx="10"/>
          </p:nvPr>
        </p:nvSpPr>
        <p:spPr/>
        <p:txBody>
          <a:bodyPr/>
          <a:lstStyle/>
          <a:p>
            <a:fld id="{4BF942C7-AA55-4F1A-92CE-E3411C7833EC}" type="datetimeFigureOut">
              <a:rPr lang="en-US" smtClean="0"/>
              <a:t>11/16/2020</a:t>
            </a:fld>
            <a:endParaRPr lang="en-US"/>
          </a:p>
        </p:txBody>
      </p:sp>
      <p:sp>
        <p:nvSpPr>
          <p:cNvPr id="5" name="Footer Placeholder 4">
            <a:extLst>
              <a:ext uri="{FF2B5EF4-FFF2-40B4-BE49-F238E27FC236}">
                <a16:creationId xmlns:a16="http://schemas.microsoft.com/office/drawing/2014/main" id="{6B5AC793-FEB1-48AC-A9BC-32A5AEB0D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11C13-48FC-4826-984A-93FFCD30E58E}"/>
              </a:ext>
            </a:extLst>
          </p:cNvPr>
          <p:cNvSpPr>
            <a:spLocks noGrp="1"/>
          </p:cNvSpPr>
          <p:nvPr>
            <p:ph type="sldNum" sz="quarter" idx="12"/>
          </p:nvPr>
        </p:nvSpPr>
        <p:spPr/>
        <p:txBody>
          <a:bodyPr/>
          <a:lstStyle/>
          <a:p>
            <a:fld id="{A04B54D8-8046-4DAC-B444-5E7681F65B64}" type="slidenum">
              <a:rPr lang="en-US" smtClean="0"/>
              <a:t>‹#›</a:t>
            </a:fld>
            <a:endParaRPr lang="en-US"/>
          </a:p>
        </p:txBody>
      </p:sp>
    </p:spTree>
    <p:extLst>
      <p:ext uri="{BB962C8B-B14F-4D97-AF65-F5344CB8AC3E}">
        <p14:creationId xmlns:p14="http://schemas.microsoft.com/office/powerpoint/2010/main" val="139264113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70C3-6C65-4D8C-92FB-D1530916FE7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E63D252-98BD-4F3D-8E62-977AA96BD9E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572215-B3AF-4791-9B93-D21F547712D4}"/>
              </a:ext>
            </a:extLst>
          </p:cNvPr>
          <p:cNvSpPr>
            <a:spLocks noGrp="1"/>
          </p:cNvSpPr>
          <p:nvPr>
            <p:ph type="dt" sz="half" idx="10"/>
          </p:nvPr>
        </p:nvSpPr>
        <p:spPr/>
        <p:txBody>
          <a:bodyPr/>
          <a:lstStyle/>
          <a:p>
            <a:fld id="{4BF942C7-AA55-4F1A-92CE-E3411C7833EC}" type="datetimeFigureOut">
              <a:rPr lang="en-US" smtClean="0"/>
              <a:t>11/16/2020</a:t>
            </a:fld>
            <a:endParaRPr lang="en-US"/>
          </a:p>
        </p:txBody>
      </p:sp>
      <p:sp>
        <p:nvSpPr>
          <p:cNvPr id="5" name="Footer Placeholder 4">
            <a:extLst>
              <a:ext uri="{FF2B5EF4-FFF2-40B4-BE49-F238E27FC236}">
                <a16:creationId xmlns:a16="http://schemas.microsoft.com/office/drawing/2014/main" id="{6C9FA164-D976-4364-8B5C-5B8325A21D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38EFEB-142A-44C8-A350-8E40B35C7C1C}"/>
              </a:ext>
            </a:extLst>
          </p:cNvPr>
          <p:cNvSpPr>
            <a:spLocks noGrp="1"/>
          </p:cNvSpPr>
          <p:nvPr>
            <p:ph type="sldNum" sz="quarter" idx="12"/>
          </p:nvPr>
        </p:nvSpPr>
        <p:spPr/>
        <p:txBody>
          <a:bodyPr/>
          <a:lstStyle/>
          <a:p>
            <a:fld id="{A04B54D8-8046-4DAC-B444-5E7681F65B64}" type="slidenum">
              <a:rPr lang="en-US" smtClean="0"/>
              <a:t>‹#›</a:t>
            </a:fld>
            <a:endParaRPr lang="en-US"/>
          </a:p>
        </p:txBody>
      </p:sp>
    </p:spTree>
    <p:extLst>
      <p:ext uri="{BB962C8B-B14F-4D97-AF65-F5344CB8AC3E}">
        <p14:creationId xmlns:p14="http://schemas.microsoft.com/office/powerpoint/2010/main" val="2216712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607E-4EBF-48B3-BD39-B65A261B0F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ED41C3-285C-40C6-8226-EB265FDAF10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7915CA-D310-4B17-9990-C6139F9602E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57B372-F314-48A8-84AE-418E07308AF1}"/>
              </a:ext>
            </a:extLst>
          </p:cNvPr>
          <p:cNvSpPr>
            <a:spLocks noGrp="1"/>
          </p:cNvSpPr>
          <p:nvPr>
            <p:ph type="dt" sz="half" idx="10"/>
          </p:nvPr>
        </p:nvSpPr>
        <p:spPr/>
        <p:txBody>
          <a:bodyPr/>
          <a:lstStyle/>
          <a:p>
            <a:fld id="{4BF942C7-AA55-4F1A-92CE-E3411C7833EC}" type="datetimeFigureOut">
              <a:rPr lang="en-US" smtClean="0"/>
              <a:t>11/16/2020</a:t>
            </a:fld>
            <a:endParaRPr lang="en-US"/>
          </a:p>
        </p:txBody>
      </p:sp>
      <p:sp>
        <p:nvSpPr>
          <p:cNvPr id="6" name="Footer Placeholder 5">
            <a:extLst>
              <a:ext uri="{FF2B5EF4-FFF2-40B4-BE49-F238E27FC236}">
                <a16:creationId xmlns:a16="http://schemas.microsoft.com/office/drawing/2014/main" id="{937E0981-8C22-4C10-A7AB-18560E47C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4300B6-BF00-4FDB-9347-6E7ED288FA1C}"/>
              </a:ext>
            </a:extLst>
          </p:cNvPr>
          <p:cNvSpPr>
            <a:spLocks noGrp="1"/>
          </p:cNvSpPr>
          <p:nvPr>
            <p:ph type="sldNum" sz="quarter" idx="12"/>
          </p:nvPr>
        </p:nvSpPr>
        <p:spPr/>
        <p:txBody>
          <a:bodyPr/>
          <a:lstStyle/>
          <a:p>
            <a:fld id="{A04B54D8-8046-4DAC-B444-5E7681F65B64}" type="slidenum">
              <a:rPr lang="en-US" smtClean="0"/>
              <a:t>‹#›</a:t>
            </a:fld>
            <a:endParaRPr lang="en-US"/>
          </a:p>
        </p:txBody>
      </p:sp>
    </p:spTree>
    <p:extLst>
      <p:ext uri="{BB962C8B-B14F-4D97-AF65-F5344CB8AC3E}">
        <p14:creationId xmlns:p14="http://schemas.microsoft.com/office/powerpoint/2010/main" val="1029567296"/>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27AC7-AD21-41B7-B491-50ED9BFBC6F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5A66C0-E540-42A6-892B-8995DFDC8DA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05B627-0F78-4FE7-8EE6-D0733CA70EB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DBD52F-EB12-4B82-9C6D-FD94A3151E8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DC73FB5-B3E5-471C-9474-E21AAACCEA0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60D73-0893-4E9C-8B8E-709B11A004C6}"/>
              </a:ext>
            </a:extLst>
          </p:cNvPr>
          <p:cNvSpPr>
            <a:spLocks noGrp="1"/>
          </p:cNvSpPr>
          <p:nvPr>
            <p:ph type="dt" sz="half" idx="10"/>
          </p:nvPr>
        </p:nvSpPr>
        <p:spPr/>
        <p:txBody>
          <a:bodyPr/>
          <a:lstStyle/>
          <a:p>
            <a:fld id="{4BF942C7-AA55-4F1A-92CE-E3411C7833EC}" type="datetimeFigureOut">
              <a:rPr lang="en-US" smtClean="0"/>
              <a:t>11/16/2020</a:t>
            </a:fld>
            <a:endParaRPr lang="en-US"/>
          </a:p>
        </p:txBody>
      </p:sp>
      <p:sp>
        <p:nvSpPr>
          <p:cNvPr id="8" name="Footer Placeholder 7">
            <a:extLst>
              <a:ext uri="{FF2B5EF4-FFF2-40B4-BE49-F238E27FC236}">
                <a16:creationId xmlns:a16="http://schemas.microsoft.com/office/drawing/2014/main" id="{62CB2078-DAEB-4788-B777-0CD14B37C0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9A2A5E-870C-4FAD-929A-3321366754FC}"/>
              </a:ext>
            </a:extLst>
          </p:cNvPr>
          <p:cNvSpPr>
            <a:spLocks noGrp="1"/>
          </p:cNvSpPr>
          <p:nvPr>
            <p:ph type="sldNum" sz="quarter" idx="12"/>
          </p:nvPr>
        </p:nvSpPr>
        <p:spPr/>
        <p:txBody>
          <a:bodyPr/>
          <a:lstStyle/>
          <a:p>
            <a:fld id="{A04B54D8-8046-4DAC-B444-5E7681F65B64}" type="slidenum">
              <a:rPr lang="en-US" smtClean="0"/>
              <a:t>‹#›</a:t>
            </a:fld>
            <a:endParaRPr lang="en-US"/>
          </a:p>
        </p:txBody>
      </p:sp>
    </p:spTree>
    <p:extLst>
      <p:ext uri="{BB962C8B-B14F-4D97-AF65-F5344CB8AC3E}">
        <p14:creationId xmlns:p14="http://schemas.microsoft.com/office/powerpoint/2010/main" val="259013314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86515-7065-4A19-A325-51D27CE296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30B9E5-69A5-40A0-BF05-1F9AD7B186F6}"/>
              </a:ext>
            </a:extLst>
          </p:cNvPr>
          <p:cNvSpPr>
            <a:spLocks noGrp="1"/>
          </p:cNvSpPr>
          <p:nvPr>
            <p:ph type="dt" sz="half" idx="10"/>
          </p:nvPr>
        </p:nvSpPr>
        <p:spPr/>
        <p:txBody>
          <a:bodyPr/>
          <a:lstStyle/>
          <a:p>
            <a:fld id="{4BF942C7-AA55-4F1A-92CE-E3411C7833EC}" type="datetimeFigureOut">
              <a:rPr lang="en-US" smtClean="0"/>
              <a:t>11/16/2020</a:t>
            </a:fld>
            <a:endParaRPr lang="en-US"/>
          </a:p>
        </p:txBody>
      </p:sp>
      <p:sp>
        <p:nvSpPr>
          <p:cNvPr id="4" name="Footer Placeholder 3">
            <a:extLst>
              <a:ext uri="{FF2B5EF4-FFF2-40B4-BE49-F238E27FC236}">
                <a16:creationId xmlns:a16="http://schemas.microsoft.com/office/drawing/2014/main" id="{306B3F7A-914F-4AA1-A286-113FF88B87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AC0283-A36F-4091-84CA-126BAC3F865E}"/>
              </a:ext>
            </a:extLst>
          </p:cNvPr>
          <p:cNvSpPr>
            <a:spLocks noGrp="1"/>
          </p:cNvSpPr>
          <p:nvPr>
            <p:ph type="sldNum" sz="quarter" idx="12"/>
          </p:nvPr>
        </p:nvSpPr>
        <p:spPr/>
        <p:txBody>
          <a:bodyPr/>
          <a:lstStyle/>
          <a:p>
            <a:fld id="{A04B54D8-8046-4DAC-B444-5E7681F65B64}" type="slidenum">
              <a:rPr lang="en-US" smtClean="0"/>
              <a:t>‹#›</a:t>
            </a:fld>
            <a:endParaRPr lang="en-US"/>
          </a:p>
        </p:txBody>
      </p:sp>
    </p:spTree>
    <p:extLst>
      <p:ext uri="{BB962C8B-B14F-4D97-AF65-F5344CB8AC3E}">
        <p14:creationId xmlns:p14="http://schemas.microsoft.com/office/powerpoint/2010/main" val="163206192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752678-CD23-4F60-9D5E-ADD013BBEC69}"/>
              </a:ext>
            </a:extLst>
          </p:cNvPr>
          <p:cNvSpPr>
            <a:spLocks noGrp="1"/>
          </p:cNvSpPr>
          <p:nvPr>
            <p:ph type="dt" sz="half" idx="10"/>
          </p:nvPr>
        </p:nvSpPr>
        <p:spPr/>
        <p:txBody>
          <a:bodyPr/>
          <a:lstStyle/>
          <a:p>
            <a:fld id="{4BF942C7-AA55-4F1A-92CE-E3411C7833EC}" type="datetimeFigureOut">
              <a:rPr lang="en-US" smtClean="0"/>
              <a:t>11/16/2020</a:t>
            </a:fld>
            <a:endParaRPr lang="en-US"/>
          </a:p>
        </p:txBody>
      </p:sp>
      <p:sp>
        <p:nvSpPr>
          <p:cNvPr id="3" name="Footer Placeholder 2">
            <a:extLst>
              <a:ext uri="{FF2B5EF4-FFF2-40B4-BE49-F238E27FC236}">
                <a16:creationId xmlns:a16="http://schemas.microsoft.com/office/drawing/2014/main" id="{FEEF58CB-48E4-494A-B490-18275F7A60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E1ADF6-7015-4ED1-A0F0-81BA23231F16}"/>
              </a:ext>
            </a:extLst>
          </p:cNvPr>
          <p:cNvSpPr>
            <a:spLocks noGrp="1"/>
          </p:cNvSpPr>
          <p:nvPr>
            <p:ph type="sldNum" sz="quarter" idx="12"/>
          </p:nvPr>
        </p:nvSpPr>
        <p:spPr/>
        <p:txBody>
          <a:bodyPr/>
          <a:lstStyle/>
          <a:p>
            <a:fld id="{A04B54D8-8046-4DAC-B444-5E7681F65B64}" type="slidenum">
              <a:rPr lang="en-US" smtClean="0"/>
              <a:t>‹#›</a:t>
            </a:fld>
            <a:endParaRPr lang="en-US"/>
          </a:p>
        </p:txBody>
      </p:sp>
    </p:spTree>
    <p:extLst>
      <p:ext uri="{BB962C8B-B14F-4D97-AF65-F5344CB8AC3E}">
        <p14:creationId xmlns:p14="http://schemas.microsoft.com/office/powerpoint/2010/main" val="155833857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CE67E-8093-4C75-BDB7-DBCDB9FCC11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829EF3D-01F9-4CF2-9438-2A2F24EB53E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A80CF-C401-46B7-A458-D4A4893097A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0761B24-3EDB-498C-ABB7-8C6B2F072E8C}"/>
              </a:ext>
            </a:extLst>
          </p:cNvPr>
          <p:cNvSpPr>
            <a:spLocks noGrp="1"/>
          </p:cNvSpPr>
          <p:nvPr>
            <p:ph type="dt" sz="half" idx="10"/>
          </p:nvPr>
        </p:nvSpPr>
        <p:spPr/>
        <p:txBody>
          <a:bodyPr/>
          <a:lstStyle/>
          <a:p>
            <a:fld id="{4BF942C7-AA55-4F1A-92CE-E3411C7833EC}" type="datetimeFigureOut">
              <a:rPr lang="en-US" smtClean="0"/>
              <a:t>11/16/2020</a:t>
            </a:fld>
            <a:endParaRPr lang="en-US"/>
          </a:p>
        </p:txBody>
      </p:sp>
      <p:sp>
        <p:nvSpPr>
          <p:cNvPr id="6" name="Footer Placeholder 5">
            <a:extLst>
              <a:ext uri="{FF2B5EF4-FFF2-40B4-BE49-F238E27FC236}">
                <a16:creationId xmlns:a16="http://schemas.microsoft.com/office/drawing/2014/main" id="{FD0C6B6A-91AC-477D-9D37-465B7A6289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636FA2-E108-4218-8801-41B31CEDBBAA}"/>
              </a:ext>
            </a:extLst>
          </p:cNvPr>
          <p:cNvSpPr>
            <a:spLocks noGrp="1"/>
          </p:cNvSpPr>
          <p:nvPr>
            <p:ph type="sldNum" sz="quarter" idx="12"/>
          </p:nvPr>
        </p:nvSpPr>
        <p:spPr/>
        <p:txBody>
          <a:bodyPr/>
          <a:lstStyle/>
          <a:p>
            <a:fld id="{A04B54D8-8046-4DAC-B444-5E7681F65B64}" type="slidenum">
              <a:rPr lang="en-US" smtClean="0"/>
              <a:t>‹#›</a:t>
            </a:fld>
            <a:endParaRPr lang="en-US"/>
          </a:p>
        </p:txBody>
      </p:sp>
    </p:spTree>
    <p:extLst>
      <p:ext uri="{BB962C8B-B14F-4D97-AF65-F5344CB8AC3E}">
        <p14:creationId xmlns:p14="http://schemas.microsoft.com/office/powerpoint/2010/main" val="405183526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FB071-8D92-4EE8-89F3-D40CB9920C5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8F6FF69-4656-49EA-BC92-3DDA9A281AF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DB29A32-7FBD-4E32-8869-10FF29CFFA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524B1EC-4067-4821-9CF7-29A7FE03A649}"/>
              </a:ext>
            </a:extLst>
          </p:cNvPr>
          <p:cNvSpPr>
            <a:spLocks noGrp="1"/>
          </p:cNvSpPr>
          <p:nvPr>
            <p:ph type="dt" sz="half" idx="10"/>
          </p:nvPr>
        </p:nvSpPr>
        <p:spPr/>
        <p:txBody>
          <a:bodyPr/>
          <a:lstStyle/>
          <a:p>
            <a:fld id="{4BF942C7-AA55-4F1A-92CE-E3411C7833EC}" type="datetimeFigureOut">
              <a:rPr lang="en-US" smtClean="0"/>
              <a:t>11/16/2020</a:t>
            </a:fld>
            <a:endParaRPr lang="en-US"/>
          </a:p>
        </p:txBody>
      </p:sp>
      <p:sp>
        <p:nvSpPr>
          <p:cNvPr id="6" name="Footer Placeholder 5">
            <a:extLst>
              <a:ext uri="{FF2B5EF4-FFF2-40B4-BE49-F238E27FC236}">
                <a16:creationId xmlns:a16="http://schemas.microsoft.com/office/drawing/2014/main" id="{970CCF7C-CFFF-48AB-A6A3-C2709F3267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ED25ED-30B5-42F0-9051-E793941EEE9E}"/>
              </a:ext>
            </a:extLst>
          </p:cNvPr>
          <p:cNvSpPr>
            <a:spLocks noGrp="1"/>
          </p:cNvSpPr>
          <p:nvPr>
            <p:ph type="sldNum" sz="quarter" idx="12"/>
          </p:nvPr>
        </p:nvSpPr>
        <p:spPr/>
        <p:txBody>
          <a:bodyPr/>
          <a:lstStyle/>
          <a:p>
            <a:fld id="{A04B54D8-8046-4DAC-B444-5E7681F65B64}" type="slidenum">
              <a:rPr lang="en-US" smtClean="0"/>
              <a:t>‹#›</a:t>
            </a:fld>
            <a:endParaRPr lang="en-US"/>
          </a:p>
        </p:txBody>
      </p:sp>
    </p:spTree>
    <p:extLst>
      <p:ext uri="{BB962C8B-B14F-4D97-AF65-F5344CB8AC3E}">
        <p14:creationId xmlns:p14="http://schemas.microsoft.com/office/powerpoint/2010/main" val="1621489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38615-C4F7-456D-8079-CE6E74C449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627DE0-2FC5-469C-BA96-22C56717E0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3065D2-7BA7-4D7C-B6D1-BF4CD5FC70A4}"/>
              </a:ext>
            </a:extLst>
          </p:cNvPr>
          <p:cNvSpPr>
            <a:spLocks noGrp="1"/>
          </p:cNvSpPr>
          <p:nvPr>
            <p:ph type="dt" sz="half" idx="10"/>
          </p:nvPr>
        </p:nvSpPr>
        <p:spPr/>
        <p:txBody>
          <a:bodyPr/>
          <a:lstStyle/>
          <a:p>
            <a:fld id="{4BF942C7-AA55-4F1A-92CE-E3411C7833EC}" type="datetimeFigureOut">
              <a:rPr lang="en-US" smtClean="0"/>
              <a:t>11/16/2020</a:t>
            </a:fld>
            <a:endParaRPr lang="en-US"/>
          </a:p>
        </p:txBody>
      </p:sp>
      <p:sp>
        <p:nvSpPr>
          <p:cNvPr id="5" name="Footer Placeholder 4">
            <a:extLst>
              <a:ext uri="{FF2B5EF4-FFF2-40B4-BE49-F238E27FC236}">
                <a16:creationId xmlns:a16="http://schemas.microsoft.com/office/drawing/2014/main" id="{2D58165F-546F-40F6-BDAB-8CDBD46CD3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4ED625-E1D3-447A-A0F1-E5BEE0774396}"/>
              </a:ext>
            </a:extLst>
          </p:cNvPr>
          <p:cNvSpPr>
            <a:spLocks noGrp="1"/>
          </p:cNvSpPr>
          <p:nvPr>
            <p:ph type="sldNum" sz="quarter" idx="12"/>
          </p:nvPr>
        </p:nvSpPr>
        <p:spPr/>
        <p:txBody>
          <a:bodyPr/>
          <a:lstStyle/>
          <a:p>
            <a:fld id="{A04B54D8-8046-4DAC-B444-5E7681F65B64}" type="slidenum">
              <a:rPr lang="en-US" smtClean="0"/>
              <a:t>‹#›</a:t>
            </a:fld>
            <a:endParaRPr lang="en-US"/>
          </a:p>
        </p:txBody>
      </p:sp>
    </p:spTree>
    <p:extLst>
      <p:ext uri="{BB962C8B-B14F-4D97-AF65-F5344CB8AC3E}">
        <p14:creationId xmlns:p14="http://schemas.microsoft.com/office/powerpoint/2010/main" val="3803685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4A60DF-87DB-445A-800F-6661A822517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EBA4FD-6290-4299-8F87-D408DCFFFB3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F4227-B41D-49F2-B69B-8238C33AC07E}"/>
              </a:ext>
            </a:extLst>
          </p:cNvPr>
          <p:cNvSpPr>
            <a:spLocks noGrp="1"/>
          </p:cNvSpPr>
          <p:nvPr>
            <p:ph type="dt" sz="half" idx="10"/>
          </p:nvPr>
        </p:nvSpPr>
        <p:spPr/>
        <p:txBody>
          <a:bodyPr/>
          <a:lstStyle/>
          <a:p>
            <a:fld id="{4BF942C7-AA55-4F1A-92CE-E3411C7833EC}" type="datetimeFigureOut">
              <a:rPr lang="en-US" smtClean="0"/>
              <a:t>11/16/2020</a:t>
            </a:fld>
            <a:endParaRPr lang="en-US"/>
          </a:p>
        </p:txBody>
      </p:sp>
      <p:sp>
        <p:nvSpPr>
          <p:cNvPr id="5" name="Footer Placeholder 4">
            <a:extLst>
              <a:ext uri="{FF2B5EF4-FFF2-40B4-BE49-F238E27FC236}">
                <a16:creationId xmlns:a16="http://schemas.microsoft.com/office/drawing/2014/main" id="{A8D3D006-4DC1-4C70-B134-698293710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B0037-7724-481F-8788-11CCA2206E5D}"/>
              </a:ext>
            </a:extLst>
          </p:cNvPr>
          <p:cNvSpPr>
            <a:spLocks noGrp="1"/>
          </p:cNvSpPr>
          <p:nvPr>
            <p:ph type="sldNum" sz="quarter" idx="12"/>
          </p:nvPr>
        </p:nvSpPr>
        <p:spPr/>
        <p:txBody>
          <a:bodyPr/>
          <a:lstStyle/>
          <a:p>
            <a:fld id="{A04B54D8-8046-4DAC-B444-5E7681F65B64}" type="slidenum">
              <a:rPr lang="en-US" smtClean="0"/>
              <a:t>‹#›</a:t>
            </a:fld>
            <a:endParaRPr lang="en-US"/>
          </a:p>
        </p:txBody>
      </p:sp>
    </p:spTree>
    <p:extLst>
      <p:ext uri="{BB962C8B-B14F-4D97-AF65-F5344CB8AC3E}">
        <p14:creationId xmlns:p14="http://schemas.microsoft.com/office/powerpoint/2010/main" val="232726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3727" y="1028528"/>
            <a:ext cx="7303979" cy="470898"/>
          </a:xfrm>
        </p:spPr>
        <p:txBody>
          <a:bodyPr/>
          <a:lstStyle>
            <a:lvl1pPr>
              <a:defRPr sz="3600" baseline="0"/>
            </a:lvl1pPr>
          </a:lstStyle>
          <a:p>
            <a:r>
              <a:rPr lang="en-US"/>
              <a:t>Click to edit Master title style</a:t>
            </a:r>
          </a:p>
        </p:txBody>
      </p:sp>
      <p:sp>
        <p:nvSpPr>
          <p:cNvPr id="3" name="Content Placeholder 2"/>
          <p:cNvSpPr>
            <a:spLocks noGrp="1"/>
          </p:cNvSpPr>
          <p:nvPr>
            <p:ph idx="1"/>
          </p:nvPr>
        </p:nvSpPr>
        <p:spPr>
          <a:xfrm>
            <a:off x="965199" y="1712685"/>
            <a:ext cx="7286171" cy="2228302"/>
          </a:xfrm>
          <a:prstGeom prst="rect">
            <a:avLst/>
          </a:prstGeom>
        </p:spPr>
        <p:txBody>
          <a:bodyPr/>
          <a:lstStyle>
            <a:lvl1pPr>
              <a:defRPr sz="3200" b="0"/>
            </a:lvl1pPr>
            <a:lvl2pPr>
              <a:defRPr sz="2800"/>
            </a:lvl2pPr>
            <a:lvl3pPr>
              <a:defRPr sz="2400"/>
            </a:lvl3pPr>
            <a:lvl4pPr>
              <a:defRPr sz="2000"/>
            </a:lvl4pPr>
            <a:lvl5pPr>
              <a:defRPr sz="20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1216820"/>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43727" y="1035785"/>
            <a:ext cx="7303979" cy="470898"/>
          </a:xfrm>
        </p:spPr>
        <p:txBody>
          <a:bodyPr/>
          <a:lstStyle>
            <a:lvl1pPr>
              <a:defRPr sz="3600" baseline="0"/>
            </a:lvl1pPr>
          </a:lstStyle>
          <a:p>
            <a:r>
              <a:rPr lang="en-US"/>
              <a:t>Click to edit Master title style</a:t>
            </a:r>
          </a:p>
        </p:txBody>
      </p:sp>
      <p:sp>
        <p:nvSpPr>
          <p:cNvPr id="3" name="Content Placeholder 2"/>
          <p:cNvSpPr>
            <a:spLocks noGrp="1"/>
          </p:cNvSpPr>
          <p:nvPr>
            <p:ph sz="half" idx="1"/>
          </p:nvPr>
        </p:nvSpPr>
        <p:spPr>
          <a:xfrm>
            <a:off x="464457" y="1596571"/>
            <a:ext cx="4029540" cy="457199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397" y="1596571"/>
            <a:ext cx="4047660" cy="4579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398439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9937"/>
            <a:ext cx="8229600" cy="470898"/>
          </a:xfrm>
        </p:spPr>
        <p:txBody>
          <a:bodyPr/>
          <a:lstStyle>
            <a:lvl1pPr>
              <a:defRPr sz="3600" baseline="0"/>
            </a:lvl1pPr>
          </a:lstStyle>
          <a:p>
            <a:r>
              <a:rPr lang="en-US"/>
              <a:t>Click to edit Master title style</a:t>
            </a:r>
          </a:p>
        </p:txBody>
      </p:sp>
      <p:sp>
        <p:nvSpPr>
          <p:cNvPr id="3" name="Text Placeholder 2"/>
          <p:cNvSpPr>
            <a:spLocks noGrp="1"/>
          </p:cNvSpPr>
          <p:nvPr>
            <p:ph type="body" idx="1"/>
          </p:nvPr>
        </p:nvSpPr>
        <p:spPr>
          <a:xfrm>
            <a:off x="457200" y="1938243"/>
            <a:ext cx="4040188" cy="66479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03038"/>
            <a:ext cx="4040188" cy="191437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938243"/>
            <a:ext cx="4041775" cy="66479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603038"/>
            <a:ext cx="4041775" cy="191437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19984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5934001"/>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8232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8343" y="1032948"/>
            <a:ext cx="3131687" cy="1412694"/>
          </a:xfrm>
        </p:spPr>
        <p:txBody>
          <a:bodyPr/>
          <a:lstStyle>
            <a:lvl1pPr algn="l">
              <a:defRPr sz="3600" b="1" baseline="0"/>
            </a:lvl1pPr>
          </a:lstStyle>
          <a:p>
            <a:r>
              <a:rPr lang="en-US"/>
              <a:t>Click to edit Master title style</a:t>
            </a:r>
          </a:p>
        </p:txBody>
      </p:sp>
      <p:sp>
        <p:nvSpPr>
          <p:cNvPr id="3" name="Content Placeholder 2"/>
          <p:cNvSpPr>
            <a:spLocks noGrp="1"/>
          </p:cNvSpPr>
          <p:nvPr>
            <p:ph idx="1"/>
          </p:nvPr>
        </p:nvSpPr>
        <p:spPr>
          <a:xfrm>
            <a:off x="3575050" y="273051"/>
            <a:ext cx="5111750" cy="635272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8343" y="2465602"/>
            <a:ext cx="3131687" cy="664797"/>
          </a:xfrm>
          <a:prstGeom prst="rect">
            <a:avLst/>
          </a:prstGeom>
        </p:spPr>
        <p:txBody>
          <a:bodyPr/>
          <a:lstStyle>
            <a:lvl1pPr marL="0" indent="0">
              <a:buNone/>
              <a:defRPr sz="2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714291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43087" y="1036457"/>
            <a:ext cx="5486400" cy="941796"/>
          </a:xfrm>
        </p:spPr>
        <p:txBody>
          <a:bodyPr/>
          <a:lstStyle>
            <a:lvl1pPr algn="l">
              <a:defRPr sz="3600" b="1" baseline="0"/>
            </a:lvl1pPr>
          </a:lstStyle>
          <a:p>
            <a:r>
              <a:rPr lang="en-US"/>
              <a:t>Click to edit Master title style</a:t>
            </a:r>
          </a:p>
        </p:txBody>
      </p:sp>
      <p:sp>
        <p:nvSpPr>
          <p:cNvPr id="3" name="Picture Placeholder 2"/>
          <p:cNvSpPr>
            <a:spLocks noGrp="1"/>
          </p:cNvSpPr>
          <p:nvPr>
            <p:ph type="pic" idx="1"/>
          </p:nvPr>
        </p:nvSpPr>
        <p:spPr>
          <a:xfrm>
            <a:off x="1843087" y="2078719"/>
            <a:ext cx="5486400" cy="35528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835831" y="5664881"/>
            <a:ext cx="5486400" cy="332399"/>
          </a:xfrm>
          <a:prstGeom prst="rect">
            <a:avLst/>
          </a:prstGeom>
        </p:spPr>
        <p:txBody>
          <a:bodyPr/>
          <a:lstStyle>
            <a:lvl1pPr marL="0" indent="0">
              <a:buNone/>
              <a:defRPr sz="2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1242513"/>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B22B-770A-4DFF-8BDC-A597420A610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3AF6401-F7DC-48FA-98E2-B0FE8CE99A2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EB27E9B-5D52-4A41-8E26-E58C6EF985A3}"/>
              </a:ext>
            </a:extLst>
          </p:cNvPr>
          <p:cNvSpPr>
            <a:spLocks noGrp="1"/>
          </p:cNvSpPr>
          <p:nvPr>
            <p:ph type="dt" sz="half" idx="10"/>
          </p:nvPr>
        </p:nvSpPr>
        <p:spPr/>
        <p:txBody>
          <a:bodyPr/>
          <a:lstStyle/>
          <a:p>
            <a:fld id="{4BF942C7-AA55-4F1A-92CE-E3411C7833EC}" type="datetimeFigureOut">
              <a:rPr lang="en-US" smtClean="0"/>
              <a:t>11/16/2020</a:t>
            </a:fld>
            <a:endParaRPr lang="en-US"/>
          </a:p>
        </p:txBody>
      </p:sp>
      <p:sp>
        <p:nvSpPr>
          <p:cNvPr id="5" name="Footer Placeholder 4">
            <a:extLst>
              <a:ext uri="{FF2B5EF4-FFF2-40B4-BE49-F238E27FC236}">
                <a16:creationId xmlns:a16="http://schemas.microsoft.com/office/drawing/2014/main" id="{4333AD62-2F09-4789-B8D8-0A4BEE408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7481D-6FD3-48AE-8A23-0CBE897FD29B}"/>
              </a:ext>
            </a:extLst>
          </p:cNvPr>
          <p:cNvSpPr>
            <a:spLocks noGrp="1"/>
          </p:cNvSpPr>
          <p:nvPr>
            <p:ph type="sldNum" sz="quarter" idx="12"/>
          </p:nvPr>
        </p:nvSpPr>
        <p:spPr/>
        <p:txBody>
          <a:bodyPr/>
          <a:lstStyle/>
          <a:p>
            <a:fld id="{A04B54D8-8046-4DAC-B444-5E7681F65B64}" type="slidenum">
              <a:rPr lang="en-US" smtClean="0"/>
              <a:t>‹#›</a:t>
            </a:fld>
            <a:endParaRPr lang="en-US"/>
          </a:p>
        </p:txBody>
      </p:sp>
    </p:spTree>
    <p:extLst>
      <p:ext uri="{BB962C8B-B14F-4D97-AF65-F5344CB8AC3E}">
        <p14:creationId xmlns:p14="http://schemas.microsoft.com/office/powerpoint/2010/main" val="1975466390"/>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943727" y="915283"/>
            <a:ext cx="7303979"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wipe dir="r"/>
  </p:transition>
  <p:txStyles>
    <p:titleStyle>
      <a:lvl1pPr algn="ctr" rtl="0" eaLnBrk="1" fontAlgn="base" hangingPunct="1">
        <a:lnSpc>
          <a:spcPct val="85000"/>
        </a:lnSpc>
        <a:spcBef>
          <a:spcPct val="0"/>
        </a:spcBef>
        <a:spcAft>
          <a:spcPct val="0"/>
        </a:spcAft>
        <a:defRPr sz="3800" b="1">
          <a:solidFill>
            <a:srgbClr val="FFA100"/>
          </a:solidFill>
          <a:latin typeface="+mj-lt"/>
          <a:ea typeface="+mj-ea"/>
          <a:cs typeface="+mj-cs"/>
        </a:defRPr>
      </a:lvl1pPr>
      <a:lvl2pPr algn="ctr" rtl="0" eaLnBrk="1" fontAlgn="base" hangingPunct="1">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2pPr>
      <a:lvl3pPr algn="ctr" rtl="0" eaLnBrk="1" fontAlgn="base" hangingPunct="1">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3pPr>
      <a:lvl4pPr algn="ctr" rtl="0" eaLnBrk="1" fontAlgn="base" hangingPunct="1">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4pPr>
      <a:lvl5pPr algn="ctr" rtl="0" eaLnBrk="1" fontAlgn="base" hangingPunct="1">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5pPr>
      <a:lvl6pPr marL="457200" algn="l" rtl="0" eaLnBrk="1" fontAlgn="base" hangingPunct="1">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6pPr>
      <a:lvl7pPr marL="914400" algn="l" rtl="0" eaLnBrk="1" fontAlgn="base" hangingPunct="1">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7pPr>
      <a:lvl8pPr marL="1371600" algn="l" rtl="0" eaLnBrk="1" fontAlgn="base" hangingPunct="1">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8pPr>
      <a:lvl9pPr marL="1828800" algn="l" rtl="0" eaLnBrk="1" fontAlgn="base" hangingPunct="1">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9pPr>
    </p:titleStyle>
    <p:body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lang="en-US" sz="3200" b="0">
          <a:solidFill>
            <a:srgbClr val="0082AA"/>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200">
          <a:solidFill>
            <a:srgbClr val="0082AA"/>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solidFill>
            <a:srgbClr val="0082AA"/>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rgbClr val="0082AA"/>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200" b="1">
          <a:solidFill>
            <a:srgbClr val="0082AA"/>
          </a:solidFill>
          <a:latin typeface="+mn-lt"/>
          <a:ea typeface="+mn-ea"/>
          <a:cs typeface="+mn-cs"/>
        </a:defRPr>
      </a:lvl5pPr>
      <a:lvl6pPr marL="18907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1" fontAlgn="base" hangingPunct="1">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A8F6BD-F0C1-4AD4-AEC8-7A40C7BF6F8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FEA4EE-F54F-4D14-BE3E-F4CF569C3E4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59A6A-8FAC-418A-8525-8D42B777B67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BF942C7-AA55-4F1A-92CE-E3411C7833EC}" type="datetimeFigureOut">
              <a:rPr lang="en-US" smtClean="0"/>
              <a:t>11/16/2020</a:t>
            </a:fld>
            <a:endParaRPr lang="en-US"/>
          </a:p>
        </p:txBody>
      </p:sp>
      <p:sp>
        <p:nvSpPr>
          <p:cNvPr id="5" name="Footer Placeholder 4">
            <a:extLst>
              <a:ext uri="{FF2B5EF4-FFF2-40B4-BE49-F238E27FC236}">
                <a16:creationId xmlns:a16="http://schemas.microsoft.com/office/drawing/2014/main" id="{A82DE78D-FC59-4C8B-8B31-D66B947744F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87F4BB-BD21-4D21-90FF-822BBB951EB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4B54D8-8046-4DAC-B444-5E7681F65B64}" type="slidenum">
              <a:rPr lang="en-US" smtClean="0"/>
              <a:t>‹#›</a:t>
            </a:fld>
            <a:endParaRPr lang="en-US"/>
          </a:p>
        </p:txBody>
      </p:sp>
    </p:spTree>
    <p:extLst>
      <p:ext uri="{BB962C8B-B14F-4D97-AF65-F5344CB8AC3E}">
        <p14:creationId xmlns:p14="http://schemas.microsoft.com/office/powerpoint/2010/main" val="6503385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wipe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cid:B3EBCEB1-39E0-46EA-9EE0-E5DFC9E8DACE" TargetMode="External"/><Relationship Id="rId2" Type="http://schemas.openxmlformats.org/officeDocument/2006/relationships/image" Target="../media/image3.jpeg"/><Relationship Id="rId1" Type="http://schemas.openxmlformats.org/officeDocument/2006/relationships/slideLayout" Target="../slideLayouts/slideLayout10.xml"/><Relationship Id="rId5" Type="http://schemas.openxmlformats.org/officeDocument/2006/relationships/image" Target="cid:FDFD5CF4-650F-4FB8-BC38-045E0585762A"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40800" y="3005049"/>
            <a:ext cx="8400083" cy="758669"/>
          </a:xfrm>
        </p:spPr>
        <p:txBody>
          <a:bodyPr>
            <a:normAutofit fontScale="90000"/>
          </a:bodyPr>
          <a:lstStyle/>
          <a:p>
            <a:r>
              <a:rPr lang="en-US" sz="3600" dirty="0"/>
              <a:t>Career Path Presentation</a:t>
            </a:r>
            <a:br>
              <a:rPr lang="en-US" sz="3600" dirty="0"/>
            </a:br>
            <a:br>
              <a:rPr lang="en-US" sz="2200" dirty="0"/>
            </a:br>
            <a:r>
              <a:rPr lang="en-US" sz="2200" dirty="0"/>
              <a:t>Christopher Madugo</a:t>
            </a:r>
            <a:br>
              <a:rPr lang="en-US" sz="2200" dirty="0"/>
            </a:br>
            <a:r>
              <a:rPr lang="en-US" sz="2200" dirty="0"/>
              <a:t>Pacific Gas and Electric</a:t>
            </a:r>
            <a:endParaRPr lang="en-US" sz="2200" b="0" dirty="0"/>
          </a:p>
        </p:txBody>
      </p:sp>
      <p:sp>
        <p:nvSpPr>
          <p:cNvPr id="2" name="Subtitle 1"/>
          <p:cNvSpPr>
            <a:spLocks noGrp="1"/>
          </p:cNvSpPr>
          <p:nvPr>
            <p:ph type="subTitle" idx="1"/>
          </p:nvPr>
        </p:nvSpPr>
        <p:spPr>
          <a:xfrm>
            <a:off x="844612" y="4199949"/>
            <a:ext cx="7307931" cy="332399"/>
          </a:xfrm>
        </p:spPr>
        <p:txBody>
          <a:bodyPr>
            <a:noAutofit/>
          </a:bodyPr>
          <a:lstStyle/>
          <a:p>
            <a:pPr marL="0" indent="0" algn="ctr">
              <a:buNone/>
            </a:pPr>
            <a:r>
              <a:rPr lang="en-US" sz="2000" dirty="0">
                <a:latin typeface="+mj-lt"/>
              </a:rPr>
              <a:t>November 17, 2020</a:t>
            </a:r>
          </a:p>
        </p:txBody>
      </p:sp>
    </p:spTree>
    <p:extLst>
      <p:ext uri="{BB962C8B-B14F-4D97-AF65-F5344CB8AC3E}">
        <p14:creationId xmlns:p14="http://schemas.microsoft.com/office/powerpoint/2010/main" val="1391307816"/>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1E1B93-252D-4EF7-A9A6-C115DB5D3B08}"/>
              </a:ext>
            </a:extLst>
          </p:cNvPr>
          <p:cNvSpPr txBox="1"/>
          <p:nvPr/>
        </p:nvSpPr>
        <p:spPr>
          <a:xfrm>
            <a:off x="1935799" y="5099427"/>
            <a:ext cx="2309631" cy="400110"/>
          </a:xfrm>
          <a:prstGeom prst="rect">
            <a:avLst/>
          </a:prstGeom>
          <a:noFill/>
        </p:spPr>
        <p:txBody>
          <a:bodyPr wrap="square" rtlCol="0">
            <a:spAutoFit/>
          </a:bodyPr>
          <a:lstStyle/>
          <a:p>
            <a:r>
              <a:rPr lang="en-US" sz="2000" dirty="0"/>
              <a:t>B.A. Political Science </a:t>
            </a:r>
            <a:endParaRPr lang="en-US" sz="2800" dirty="0"/>
          </a:p>
        </p:txBody>
      </p:sp>
      <p:sp>
        <p:nvSpPr>
          <p:cNvPr id="5" name="Arrow: Curved Up 4">
            <a:extLst>
              <a:ext uri="{FF2B5EF4-FFF2-40B4-BE49-F238E27FC236}">
                <a16:creationId xmlns:a16="http://schemas.microsoft.com/office/drawing/2014/main" id="{FEB396E5-CFAF-4169-A023-BE550796AAD7}"/>
              </a:ext>
            </a:extLst>
          </p:cNvPr>
          <p:cNvSpPr/>
          <p:nvPr/>
        </p:nvSpPr>
        <p:spPr>
          <a:xfrm rot="16200000">
            <a:off x="4703407" y="4795240"/>
            <a:ext cx="772969" cy="41979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201382AC-EAB3-4153-AA2E-4E22CA6B76C8}"/>
              </a:ext>
            </a:extLst>
          </p:cNvPr>
          <p:cNvSpPr txBox="1"/>
          <p:nvPr/>
        </p:nvSpPr>
        <p:spPr>
          <a:xfrm>
            <a:off x="2193556" y="4568557"/>
            <a:ext cx="2179953" cy="400110"/>
          </a:xfrm>
          <a:prstGeom prst="rect">
            <a:avLst/>
          </a:prstGeom>
          <a:noFill/>
        </p:spPr>
        <p:txBody>
          <a:bodyPr wrap="square" rtlCol="0">
            <a:spAutoFit/>
          </a:bodyPr>
          <a:lstStyle/>
          <a:p>
            <a:r>
              <a:rPr lang="en-US" sz="2000" dirty="0"/>
              <a:t>B.A. Geology</a:t>
            </a:r>
          </a:p>
        </p:txBody>
      </p:sp>
      <p:sp>
        <p:nvSpPr>
          <p:cNvPr id="7" name="Arrow: Curved Up 6">
            <a:extLst>
              <a:ext uri="{FF2B5EF4-FFF2-40B4-BE49-F238E27FC236}">
                <a16:creationId xmlns:a16="http://schemas.microsoft.com/office/drawing/2014/main" id="{EFE82FCA-F6FA-42BC-B6AB-A070E10632FB}"/>
              </a:ext>
            </a:extLst>
          </p:cNvPr>
          <p:cNvSpPr/>
          <p:nvPr/>
        </p:nvSpPr>
        <p:spPr>
          <a:xfrm rot="16200000" flipV="1">
            <a:off x="307283" y="1540173"/>
            <a:ext cx="904568" cy="49277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686E03A9-DFC8-4E45-8FF8-EA8A93E14A00}"/>
              </a:ext>
            </a:extLst>
          </p:cNvPr>
          <p:cNvSpPr txBox="1"/>
          <p:nvPr/>
        </p:nvSpPr>
        <p:spPr>
          <a:xfrm>
            <a:off x="2060787" y="3983648"/>
            <a:ext cx="1858072" cy="400110"/>
          </a:xfrm>
          <a:prstGeom prst="rect">
            <a:avLst/>
          </a:prstGeom>
          <a:noFill/>
        </p:spPr>
        <p:txBody>
          <a:bodyPr wrap="square" rtlCol="0">
            <a:spAutoFit/>
          </a:bodyPr>
          <a:lstStyle/>
          <a:p>
            <a:r>
              <a:rPr lang="en-US" sz="2000" dirty="0"/>
              <a:t>Geology Break</a:t>
            </a:r>
          </a:p>
        </p:txBody>
      </p:sp>
      <p:sp>
        <p:nvSpPr>
          <p:cNvPr id="9" name="Arrow: Curved Up 8">
            <a:extLst>
              <a:ext uri="{FF2B5EF4-FFF2-40B4-BE49-F238E27FC236}">
                <a16:creationId xmlns:a16="http://schemas.microsoft.com/office/drawing/2014/main" id="{FEC7AD22-4B80-47D4-86FF-43CA8A78E301}"/>
              </a:ext>
            </a:extLst>
          </p:cNvPr>
          <p:cNvSpPr/>
          <p:nvPr/>
        </p:nvSpPr>
        <p:spPr>
          <a:xfrm rot="16200000">
            <a:off x="4668269" y="3702351"/>
            <a:ext cx="797572" cy="39082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5FDE33AA-8810-4D07-906A-CD9D72AA5E2A}"/>
              </a:ext>
            </a:extLst>
          </p:cNvPr>
          <p:cNvSpPr txBox="1"/>
          <p:nvPr/>
        </p:nvSpPr>
        <p:spPr>
          <a:xfrm>
            <a:off x="1074076" y="3347212"/>
            <a:ext cx="3868797" cy="400110"/>
          </a:xfrm>
          <a:prstGeom prst="rect">
            <a:avLst/>
          </a:prstGeom>
          <a:noFill/>
        </p:spPr>
        <p:txBody>
          <a:bodyPr wrap="square" rtlCol="0">
            <a:spAutoFit/>
          </a:bodyPr>
          <a:lstStyle/>
          <a:p>
            <a:r>
              <a:rPr lang="en-US" sz="2000" dirty="0"/>
              <a:t> MS Central Washington University</a:t>
            </a:r>
          </a:p>
        </p:txBody>
      </p:sp>
      <p:sp>
        <p:nvSpPr>
          <p:cNvPr id="13" name="Arrow: Curved Up 12">
            <a:extLst>
              <a:ext uri="{FF2B5EF4-FFF2-40B4-BE49-F238E27FC236}">
                <a16:creationId xmlns:a16="http://schemas.microsoft.com/office/drawing/2014/main" id="{D219C477-7F8A-4396-ADAC-C1E5E679F300}"/>
              </a:ext>
            </a:extLst>
          </p:cNvPr>
          <p:cNvSpPr/>
          <p:nvPr/>
        </p:nvSpPr>
        <p:spPr>
          <a:xfrm rot="16200000">
            <a:off x="4631584" y="2346829"/>
            <a:ext cx="896987" cy="36478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4A38F3D2-BAA6-4FF2-B6B7-C8420DE8ED1B}"/>
              </a:ext>
            </a:extLst>
          </p:cNvPr>
          <p:cNvSpPr txBox="1"/>
          <p:nvPr/>
        </p:nvSpPr>
        <p:spPr>
          <a:xfrm>
            <a:off x="1352827" y="1945672"/>
            <a:ext cx="3946853" cy="400110"/>
          </a:xfrm>
          <a:prstGeom prst="rect">
            <a:avLst/>
          </a:prstGeom>
          <a:noFill/>
        </p:spPr>
        <p:txBody>
          <a:bodyPr wrap="square" rtlCol="0">
            <a:spAutoFit/>
          </a:bodyPr>
          <a:lstStyle/>
          <a:p>
            <a:r>
              <a:rPr lang="en-US" sz="2000" dirty="0"/>
              <a:t>Ph.D. Oregon State University</a:t>
            </a:r>
          </a:p>
        </p:txBody>
      </p:sp>
      <p:sp>
        <p:nvSpPr>
          <p:cNvPr id="15" name="Arrow: Curved Up 14">
            <a:extLst>
              <a:ext uri="{FF2B5EF4-FFF2-40B4-BE49-F238E27FC236}">
                <a16:creationId xmlns:a16="http://schemas.microsoft.com/office/drawing/2014/main" id="{A25BF2FE-84BB-4E92-A591-A4E61CAD7722}"/>
              </a:ext>
            </a:extLst>
          </p:cNvPr>
          <p:cNvSpPr/>
          <p:nvPr/>
        </p:nvSpPr>
        <p:spPr>
          <a:xfrm rot="16200000" flipV="1">
            <a:off x="451116" y="4146151"/>
            <a:ext cx="823817" cy="4197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urved Up 15">
            <a:extLst>
              <a:ext uri="{FF2B5EF4-FFF2-40B4-BE49-F238E27FC236}">
                <a16:creationId xmlns:a16="http://schemas.microsoft.com/office/drawing/2014/main" id="{F180D731-4D3C-4C1A-AA17-1C38809B9FC4}"/>
              </a:ext>
            </a:extLst>
          </p:cNvPr>
          <p:cNvSpPr/>
          <p:nvPr/>
        </p:nvSpPr>
        <p:spPr>
          <a:xfrm rot="16200000" flipV="1">
            <a:off x="376973" y="2935393"/>
            <a:ext cx="896987" cy="47527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extLst>
              <a:ext uri="{FF2B5EF4-FFF2-40B4-BE49-F238E27FC236}">
                <a16:creationId xmlns:a16="http://schemas.microsoft.com/office/drawing/2014/main" id="{C87490CF-759F-42CF-9B54-A1677077D397}"/>
              </a:ext>
            </a:extLst>
          </p:cNvPr>
          <p:cNvSpPr txBox="1"/>
          <p:nvPr/>
        </p:nvSpPr>
        <p:spPr>
          <a:xfrm>
            <a:off x="1180211" y="2655776"/>
            <a:ext cx="3532896" cy="400110"/>
          </a:xfrm>
          <a:prstGeom prst="rect">
            <a:avLst/>
          </a:prstGeom>
          <a:noFill/>
        </p:spPr>
        <p:txBody>
          <a:bodyPr wrap="square" rtlCol="0">
            <a:spAutoFit/>
          </a:bodyPr>
          <a:lstStyle/>
          <a:p>
            <a:r>
              <a:rPr lang="en-US" sz="2000" dirty="0"/>
              <a:t> Earth Consultants International</a:t>
            </a:r>
          </a:p>
        </p:txBody>
      </p:sp>
      <p:sp>
        <p:nvSpPr>
          <p:cNvPr id="19" name="TextBox 18">
            <a:extLst>
              <a:ext uri="{FF2B5EF4-FFF2-40B4-BE49-F238E27FC236}">
                <a16:creationId xmlns:a16="http://schemas.microsoft.com/office/drawing/2014/main" id="{D92ADB3C-C866-41A4-A73B-4C48686BA321}"/>
              </a:ext>
            </a:extLst>
          </p:cNvPr>
          <p:cNvSpPr txBox="1"/>
          <p:nvPr/>
        </p:nvSpPr>
        <p:spPr>
          <a:xfrm>
            <a:off x="1546443" y="1262791"/>
            <a:ext cx="3946853" cy="400110"/>
          </a:xfrm>
          <a:prstGeom prst="rect">
            <a:avLst/>
          </a:prstGeom>
          <a:noFill/>
        </p:spPr>
        <p:txBody>
          <a:bodyPr wrap="square" rtlCol="0">
            <a:spAutoFit/>
          </a:bodyPr>
          <a:lstStyle/>
          <a:p>
            <a:r>
              <a:rPr lang="en-US" sz="2000" dirty="0"/>
              <a:t>Pacific Gas and Electric</a:t>
            </a:r>
          </a:p>
        </p:txBody>
      </p:sp>
      <p:sp>
        <p:nvSpPr>
          <p:cNvPr id="3" name="Rectangle 2">
            <a:extLst>
              <a:ext uri="{FF2B5EF4-FFF2-40B4-BE49-F238E27FC236}">
                <a16:creationId xmlns:a16="http://schemas.microsoft.com/office/drawing/2014/main" id="{B8CD432E-0D32-4CDD-B583-139BFC82F145}"/>
              </a:ext>
            </a:extLst>
          </p:cNvPr>
          <p:cNvSpPr/>
          <p:nvPr/>
        </p:nvSpPr>
        <p:spPr>
          <a:xfrm>
            <a:off x="6513676" y="4280035"/>
            <a:ext cx="1354858" cy="400110"/>
          </a:xfrm>
          <a:prstGeom prst="rect">
            <a:avLst/>
          </a:prstGeom>
        </p:spPr>
        <p:txBody>
          <a:bodyPr wrap="none">
            <a:spAutoFit/>
          </a:bodyPr>
          <a:lstStyle/>
          <a:p>
            <a:r>
              <a:rPr lang="en-US" sz="2000" b="1" dirty="0"/>
              <a:t>Experience</a:t>
            </a:r>
          </a:p>
        </p:txBody>
      </p:sp>
      <p:sp>
        <p:nvSpPr>
          <p:cNvPr id="11" name="Rectangle 10">
            <a:extLst>
              <a:ext uri="{FF2B5EF4-FFF2-40B4-BE49-F238E27FC236}">
                <a16:creationId xmlns:a16="http://schemas.microsoft.com/office/drawing/2014/main" id="{91B28872-5D4B-4D18-8E78-E17A3FA665B3}"/>
              </a:ext>
            </a:extLst>
          </p:cNvPr>
          <p:cNvSpPr/>
          <p:nvPr/>
        </p:nvSpPr>
        <p:spPr>
          <a:xfrm>
            <a:off x="6677733" y="3188349"/>
            <a:ext cx="1088760" cy="400110"/>
          </a:xfrm>
          <a:prstGeom prst="rect">
            <a:avLst/>
          </a:prstGeom>
        </p:spPr>
        <p:txBody>
          <a:bodyPr wrap="none">
            <a:spAutoFit/>
          </a:bodyPr>
          <a:lstStyle/>
          <a:p>
            <a:r>
              <a:rPr lang="en-US" sz="2000" b="1" dirty="0"/>
              <a:t>Mentors</a:t>
            </a:r>
          </a:p>
        </p:txBody>
      </p:sp>
      <p:sp>
        <p:nvSpPr>
          <p:cNvPr id="20" name="Rectangle 19">
            <a:extLst>
              <a:ext uri="{FF2B5EF4-FFF2-40B4-BE49-F238E27FC236}">
                <a16:creationId xmlns:a16="http://schemas.microsoft.com/office/drawing/2014/main" id="{E8DD3EF1-726F-4110-93A1-2EDAFB5FE6E7}"/>
              </a:ext>
            </a:extLst>
          </p:cNvPr>
          <p:cNvSpPr/>
          <p:nvPr/>
        </p:nvSpPr>
        <p:spPr>
          <a:xfrm>
            <a:off x="6493804" y="3514923"/>
            <a:ext cx="1500732" cy="400110"/>
          </a:xfrm>
          <a:prstGeom prst="rect">
            <a:avLst/>
          </a:prstGeom>
        </p:spPr>
        <p:txBody>
          <a:bodyPr wrap="none">
            <a:spAutoFit/>
          </a:bodyPr>
          <a:lstStyle/>
          <a:p>
            <a:r>
              <a:rPr lang="en-US" sz="2000" b="1" dirty="0"/>
              <a:t>Connections</a:t>
            </a:r>
          </a:p>
        </p:txBody>
      </p:sp>
      <p:sp>
        <p:nvSpPr>
          <p:cNvPr id="21" name="Rectangle 20">
            <a:extLst>
              <a:ext uri="{FF2B5EF4-FFF2-40B4-BE49-F238E27FC236}">
                <a16:creationId xmlns:a16="http://schemas.microsoft.com/office/drawing/2014/main" id="{6716F7E7-3CC9-4395-A22B-2343561AB2AF}"/>
              </a:ext>
            </a:extLst>
          </p:cNvPr>
          <p:cNvSpPr/>
          <p:nvPr/>
        </p:nvSpPr>
        <p:spPr>
          <a:xfrm>
            <a:off x="6651343" y="4951838"/>
            <a:ext cx="1061829" cy="400110"/>
          </a:xfrm>
          <a:prstGeom prst="rect">
            <a:avLst/>
          </a:prstGeom>
        </p:spPr>
        <p:txBody>
          <a:bodyPr wrap="none">
            <a:spAutoFit/>
          </a:bodyPr>
          <a:lstStyle/>
          <a:p>
            <a:r>
              <a:rPr lang="en-US" sz="2000" b="1" dirty="0"/>
              <a:t>Attitude</a:t>
            </a:r>
          </a:p>
        </p:txBody>
      </p:sp>
      <p:sp>
        <p:nvSpPr>
          <p:cNvPr id="25" name="Rectangle 24">
            <a:extLst>
              <a:ext uri="{FF2B5EF4-FFF2-40B4-BE49-F238E27FC236}">
                <a16:creationId xmlns:a16="http://schemas.microsoft.com/office/drawing/2014/main" id="{FC2E8417-ECDC-4A26-B154-EB7C4FCEBC29}"/>
              </a:ext>
            </a:extLst>
          </p:cNvPr>
          <p:cNvSpPr/>
          <p:nvPr/>
        </p:nvSpPr>
        <p:spPr>
          <a:xfrm>
            <a:off x="6586028" y="5287741"/>
            <a:ext cx="1250086" cy="400110"/>
          </a:xfrm>
          <a:prstGeom prst="rect">
            <a:avLst/>
          </a:prstGeom>
        </p:spPr>
        <p:txBody>
          <a:bodyPr wrap="none">
            <a:spAutoFit/>
          </a:bodyPr>
          <a:lstStyle/>
          <a:p>
            <a:r>
              <a:rPr lang="en-US" sz="2000" b="1" dirty="0"/>
              <a:t>Resilience</a:t>
            </a:r>
          </a:p>
        </p:txBody>
      </p:sp>
    </p:spTree>
    <p:extLst>
      <p:ext uri="{BB962C8B-B14F-4D97-AF65-F5344CB8AC3E}">
        <p14:creationId xmlns:p14="http://schemas.microsoft.com/office/powerpoint/2010/main" val="215030910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1E1B93-252D-4EF7-A9A6-C115DB5D3B08}"/>
              </a:ext>
            </a:extLst>
          </p:cNvPr>
          <p:cNvSpPr txBox="1"/>
          <p:nvPr/>
        </p:nvSpPr>
        <p:spPr>
          <a:xfrm>
            <a:off x="1935799" y="5099427"/>
            <a:ext cx="2309631" cy="400110"/>
          </a:xfrm>
          <a:prstGeom prst="rect">
            <a:avLst/>
          </a:prstGeom>
          <a:noFill/>
        </p:spPr>
        <p:txBody>
          <a:bodyPr wrap="square" rtlCol="0">
            <a:spAutoFit/>
          </a:bodyPr>
          <a:lstStyle/>
          <a:p>
            <a:r>
              <a:rPr lang="en-US" sz="2000" dirty="0"/>
              <a:t>B.A. Political Science </a:t>
            </a:r>
            <a:endParaRPr lang="en-US" sz="2800" dirty="0"/>
          </a:p>
        </p:txBody>
      </p:sp>
      <p:sp>
        <p:nvSpPr>
          <p:cNvPr id="5" name="Arrow: Curved Up 4">
            <a:extLst>
              <a:ext uri="{FF2B5EF4-FFF2-40B4-BE49-F238E27FC236}">
                <a16:creationId xmlns:a16="http://schemas.microsoft.com/office/drawing/2014/main" id="{FEB396E5-CFAF-4169-A023-BE550796AAD7}"/>
              </a:ext>
            </a:extLst>
          </p:cNvPr>
          <p:cNvSpPr/>
          <p:nvPr/>
        </p:nvSpPr>
        <p:spPr>
          <a:xfrm rot="16200000">
            <a:off x="4703407" y="4795240"/>
            <a:ext cx="772969" cy="41979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201382AC-EAB3-4153-AA2E-4E22CA6B76C8}"/>
              </a:ext>
            </a:extLst>
          </p:cNvPr>
          <p:cNvSpPr txBox="1"/>
          <p:nvPr/>
        </p:nvSpPr>
        <p:spPr>
          <a:xfrm>
            <a:off x="2193556" y="4568557"/>
            <a:ext cx="2179953" cy="400110"/>
          </a:xfrm>
          <a:prstGeom prst="rect">
            <a:avLst/>
          </a:prstGeom>
          <a:noFill/>
        </p:spPr>
        <p:txBody>
          <a:bodyPr wrap="square" rtlCol="0">
            <a:spAutoFit/>
          </a:bodyPr>
          <a:lstStyle/>
          <a:p>
            <a:r>
              <a:rPr lang="en-US" sz="2000" dirty="0"/>
              <a:t>B.A. Geology</a:t>
            </a:r>
          </a:p>
        </p:txBody>
      </p:sp>
      <p:sp>
        <p:nvSpPr>
          <p:cNvPr id="7" name="Arrow: Curved Up 6">
            <a:extLst>
              <a:ext uri="{FF2B5EF4-FFF2-40B4-BE49-F238E27FC236}">
                <a16:creationId xmlns:a16="http://schemas.microsoft.com/office/drawing/2014/main" id="{EFE82FCA-F6FA-42BC-B6AB-A070E10632FB}"/>
              </a:ext>
            </a:extLst>
          </p:cNvPr>
          <p:cNvSpPr/>
          <p:nvPr/>
        </p:nvSpPr>
        <p:spPr>
          <a:xfrm rot="16200000" flipV="1">
            <a:off x="307283" y="1540173"/>
            <a:ext cx="904568" cy="49277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686E03A9-DFC8-4E45-8FF8-EA8A93E14A00}"/>
              </a:ext>
            </a:extLst>
          </p:cNvPr>
          <p:cNvSpPr txBox="1"/>
          <p:nvPr/>
        </p:nvSpPr>
        <p:spPr>
          <a:xfrm>
            <a:off x="2060787" y="3983648"/>
            <a:ext cx="1858072" cy="400110"/>
          </a:xfrm>
          <a:prstGeom prst="rect">
            <a:avLst/>
          </a:prstGeom>
          <a:noFill/>
        </p:spPr>
        <p:txBody>
          <a:bodyPr wrap="square" rtlCol="0">
            <a:spAutoFit/>
          </a:bodyPr>
          <a:lstStyle/>
          <a:p>
            <a:r>
              <a:rPr lang="en-US" sz="2000" dirty="0"/>
              <a:t>Geology Break</a:t>
            </a:r>
          </a:p>
        </p:txBody>
      </p:sp>
      <p:sp>
        <p:nvSpPr>
          <p:cNvPr id="9" name="Arrow: Curved Up 8">
            <a:extLst>
              <a:ext uri="{FF2B5EF4-FFF2-40B4-BE49-F238E27FC236}">
                <a16:creationId xmlns:a16="http://schemas.microsoft.com/office/drawing/2014/main" id="{FEC7AD22-4B80-47D4-86FF-43CA8A78E301}"/>
              </a:ext>
            </a:extLst>
          </p:cNvPr>
          <p:cNvSpPr/>
          <p:nvPr/>
        </p:nvSpPr>
        <p:spPr>
          <a:xfrm rot="16200000">
            <a:off x="4668269" y="3702351"/>
            <a:ext cx="797572" cy="39082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5FDE33AA-8810-4D07-906A-CD9D72AA5E2A}"/>
              </a:ext>
            </a:extLst>
          </p:cNvPr>
          <p:cNvSpPr txBox="1"/>
          <p:nvPr/>
        </p:nvSpPr>
        <p:spPr>
          <a:xfrm>
            <a:off x="1074076" y="3347212"/>
            <a:ext cx="3868797" cy="400110"/>
          </a:xfrm>
          <a:prstGeom prst="rect">
            <a:avLst/>
          </a:prstGeom>
          <a:noFill/>
        </p:spPr>
        <p:txBody>
          <a:bodyPr wrap="square" rtlCol="0">
            <a:spAutoFit/>
          </a:bodyPr>
          <a:lstStyle/>
          <a:p>
            <a:r>
              <a:rPr lang="en-US" sz="2000" dirty="0"/>
              <a:t> MS Central Washington University</a:t>
            </a:r>
          </a:p>
        </p:txBody>
      </p:sp>
      <p:sp>
        <p:nvSpPr>
          <p:cNvPr id="13" name="Arrow: Curved Up 12">
            <a:extLst>
              <a:ext uri="{FF2B5EF4-FFF2-40B4-BE49-F238E27FC236}">
                <a16:creationId xmlns:a16="http://schemas.microsoft.com/office/drawing/2014/main" id="{D219C477-7F8A-4396-ADAC-C1E5E679F300}"/>
              </a:ext>
            </a:extLst>
          </p:cNvPr>
          <p:cNvSpPr/>
          <p:nvPr/>
        </p:nvSpPr>
        <p:spPr>
          <a:xfrm rot="16200000">
            <a:off x="4631584" y="2346829"/>
            <a:ext cx="896987" cy="36478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4A38F3D2-BAA6-4FF2-B6B7-C8420DE8ED1B}"/>
              </a:ext>
            </a:extLst>
          </p:cNvPr>
          <p:cNvSpPr txBox="1"/>
          <p:nvPr/>
        </p:nvSpPr>
        <p:spPr>
          <a:xfrm>
            <a:off x="1352827" y="1945672"/>
            <a:ext cx="3946853" cy="400110"/>
          </a:xfrm>
          <a:prstGeom prst="rect">
            <a:avLst/>
          </a:prstGeom>
          <a:noFill/>
        </p:spPr>
        <p:txBody>
          <a:bodyPr wrap="square" rtlCol="0">
            <a:spAutoFit/>
          </a:bodyPr>
          <a:lstStyle/>
          <a:p>
            <a:r>
              <a:rPr lang="en-US" sz="2000" dirty="0"/>
              <a:t>Ph.D. Oregon State University</a:t>
            </a:r>
          </a:p>
        </p:txBody>
      </p:sp>
      <p:sp>
        <p:nvSpPr>
          <p:cNvPr id="15" name="Arrow: Curved Up 14">
            <a:extLst>
              <a:ext uri="{FF2B5EF4-FFF2-40B4-BE49-F238E27FC236}">
                <a16:creationId xmlns:a16="http://schemas.microsoft.com/office/drawing/2014/main" id="{A25BF2FE-84BB-4E92-A591-A4E61CAD7722}"/>
              </a:ext>
            </a:extLst>
          </p:cNvPr>
          <p:cNvSpPr/>
          <p:nvPr/>
        </p:nvSpPr>
        <p:spPr>
          <a:xfrm rot="16200000" flipV="1">
            <a:off x="451116" y="4146151"/>
            <a:ext cx="823817" cy="4197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urved Up 15">
            <a:extLst>
              <a:ext uri="{FF2B5EF4-FFF2-40B4-BE49-F238E27FC236}">
                <a16:creationId xmlns:a16="http://schemas.microsoft.com/office/drawing/2014/main" id="{F180D731-4D3C-4C1A-AA17-1C38809B9FC4}"/>
              </a:ext>
            </a:extLst>
          </p:cNvPr>
          <p:cNvSpPr/>
          <p:nvPr/>
        </p:nvSpPr>
        <p:spPr>
          <a:xfrm rot="16200000" flipV="1">
            <a:off x="376973" y="2935393"/>
            <a:ext cx="896987" cy="47527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extLst>
              <a:ext uri="{FF2B5EF4-FFF2-40B4-BE49-F238E27FC236}">
                <a16:creationId xmlns:a16="http://schemas.microsoft.com/office/drawing/2014/main" id="{C87490CF-759F-42CF-9B54-A1677077D397}"/>
              </a:ext>
            </a:extLst>
          </p:cNvPr>
          <p:cNvSpPr txBox="1"/>
          <p:nvPr/>
        </p:nvSpPr>
        <p:spPr>
          <a:xfrm>
            <a:off x="1180211" y="2655776"/>
            <a:ext cx="3532896" cy="400110"/>
          </a:xfrm>
          <a:prstGeom prst="rect">
            <a:avLst/>
          </a:prstGeom>
          <a:noFill/>
        </p:spPr>
        <p:txBody>
          <a:bodyPr wrap="square" rtlCol="0">
            <a:spAutoFit/>
          </a:bodyPr>
          <a:lstStyle/>
          <a:p>
            <a:r>
              <a:rPr lang="en-US" sz="2000" dirty="0"/>
              <a:t> Earth Consultants International</a:t>
            </a:r>
          </a:p>
        </p:txBody>
      </p:sp>
      <p:sp>
        <p:nvSpPr>
          <p:cNvPr id="19" name="TextBox 18">
            <a:extLst>
              <a:ext uri="{FF2B5EF4-FFF2-40B4-BE49-F238E27FC236}">
                <a16:creationId xmlns:a16="http://schemas.microsoft.com/office/drawing/2014/main" id="{D92ADB3C-C866-41A4-A73B-4C48686BA321}"/>
              </a:ext>
            </a:extLst>
          </p:cNvPr>
          <p:cNvSpPr txBox="1"/>
          <p:nvPr/>
        </p:nvSpPr>
        <p:spPr>
          <a:xfrm>
            <a:off x="1546443" y="1262791"/>
            <a:ext cx="3946853" cy="400110"/>
          </a:xfrm>
          <a:prstGeom prst="rect">
            <a:avLst/>
          </a:prstGeom>
          <a:noFill/>
        </p:spPr>
        <p:txBody>
          <a:bodyPr wrap="square" rtlCol="0">
            <a:spAutoFit/>
          </a:bodyPr>
          <a:lstStyle/>
          <a:p>
            <a:r>
              <a:rPr lang="en-US" sz="2000" dirty="0"/>
              <a:t>Pacific Gas and Electric</a:t>
            </a:r>
          </a:p>
        </p:txBody>
      </p:sp>
      <p:sp>
        <p:nvSpPr>
          <p:cNvPr id="3" name="Rectangle 2">
            <a:extLst>
              <a:ext uri="{FF2B5EF4-FFF2-40B4-BE49-F238E27FC236}">
                <a16:creationId xmlns:a16="http://schemas.microsoft.com/office/drawing/2014/main" id="{B8CD432E-0D32-4CDD-B583-139BFC82F145}"/>
              </a:ext>
            </a:extLst>
          </p:cNvPr>
          <p:cNvSpPr/>
          <p:nvPr/>
        </p:nvSpPr>
        <p:spPr>
          <a:xfrm>
            <a:off x="6513676" y="4280035"/>
            <a:ext cx="1354858" cy="400110"/>
          </a:xfrm>
          <a:prstGeom prst="rect">
            <a:avLst/>
          </a:prstGeom>
        </p:spPr>
        <p:txBody>
          <a:bodyPr wrap="none">
            <a:spAutoFit/>
          </a:bodyPr>
          <a:lstStyle/>
          <a:p>
            <a:r>
              <a:rPr lang="en-US" sz="2000" b="1" dirty="0"/>
              <a:t>Experience</a:t>
            </a:r>
          </a:p>
        </p:txBody>
      </p:sp>
      <p:sp>
        <p:nvSpPr>
          <p:cNvPr id="11" name="Rectangle 10">
            <a:extLst>
              <a:ext uri="{FF2B5EF4-FFF2-40B4-BE49-F238E27FC236}">
                <a16:creationId xmlns:a16="http://schemas.microsoft.com/office/drawing/2014/main" id="{91B28872-5D4B-4D18-8E78-E17A3FA665B3}"/>
              </a:ext>
            </a:extLst>
          </p:cNvPr>
          <p:cNvSpPr/>
          <p:nvPr/>
        </p:nvSpPr>
        <p:spPr>
          <a:xfrm>
            <a:off x="6677733" y="3188349"/>
            <a:ext cx="1088760" cy="400110"/>
          </a:xfrm>
          <a:prstGeom prst="rect">
            <a:avLst/>
          </a:prstGeom>
        </p:spPr>
        <p:txBody>
          <a:bodyPr wrap="none">
            <a:spAutoFit/>
          </a:bodyPr>
          <a:lstStyle/>
          <a:p>
            <a:r>
              <a:rPr lang="en-US" sz="2000" b="1" dirty="0"/>
              <a:t>Mentors</a:t>
            </a:r>
          </a:p>
        </p:txBody>
      </p:sp>
      <p:sp>
        <p:nvSpPr>
          <p:cNvPr id="20" name="Rectangle 19">
            <a:extLst>
              <a:ext uri="{FF2B5EF4-FFF2-40B4-BE49-F238E27FC236}">
                <a16:creationId xmlns:a16="http://schemas.microsoft.com/office/drawing/2014/main" id="{E8DD3EF1-726F-4110-93A1-2EDAFB5FE6E7}"/>
              </a:ext>
            </a:extLst>
          </p:cNvPr>
          <p:cNvSpPr/>
          <p:nvPr/>
        </p:nvSpPr>
        <p:spPr>
          <a:xfrm>
            <a:off x="6493804" y="3514923"/>
            <a:ext cx="1500732" cy="400110"/>
          </a:xfrm>
          <a:prstGeom prst="rect">
            <a:avLst/>
          </a:prstGeom>
        </p:spPr>
        <p:txBody>
          <a:bodyPr wrap="none">
            <a:spAutoFit/>
          </a:bodyPr>
          <a:lstStyle/>
          <a:p>
            <a:r>
              <a:rPr lang="en-US" sz="2000" b="1" dirty="0"/>
              <a:t>Connections</a:t>
            </a:r>
          </a:p>
        </p:txBody>
      </p:sp>
      <p:sp>
        <p:nvSpPr>
          <p:cNvPr id="21" name="Rectangle 20">
            <a:extLst>
              <a:ext uri="{FF2B5EF4-FFF2-40B4-BE49-F238E27FC236}">
                <a16:creationId xmlns:a16="http://schemas.microsoft.com/office/drawing/2014/main" id="{6716F7E7-3CC9-4395-A22B-2343561AB2AF}"/>
              </a:ext>
            </a:extLst>
          </p:cNvPr>
          <p:cNvSpPr/>
          <p:nvPr/>
        </p:nvSpPr>
        <p:spPr>
          <a:xfrm>
            <a:off x="6651343" y="4951838"/>
            <a:ext cx="1061829" cy="400110"/>
          </a:xfrm>
          <a:prstGeom prst="rect">
            <a:avLst/>
          </a:prstGeom>
        </p:spPr>
        <p:txBody>
          <a:bodyPr wrap="none">
            <a:spAutoFit/>
          </a:bodyPr>
          <a:lstStyle/>
          <a:p>
            <a:r>
              <a:rPr lang="en-US" sz="2000" b="1" dirty="0"/>
              <a:t>Attitude</a:t>
            </a:r>
          </a:p>
        </p:txBody>
      </p:sp>
      <p:sp>
        <p:nvSpPr>
          <p:cNvPr id="22" name="Rectangle 21">
            <a:extLst>
              <a:ext uri="{FF2B5EF4-FFF2-40B4-BE49-F238E27FC236}">
                <a16:creationId xmlns:a16="http://schemas.microsoft.com/office/drawing/2014/main" id="{5F8E7656-2357-47DC-96A9-644BCC4C2751}"/>
              </a:ext>
            </a:extLst>
          </p:cNvPr>
          <p:cNvSpPr/>
          <p:nvPr/>
        </p:nvSpPr>
        <p:spPr>
          <a:xfrm>
            <a:off x="6442450" y="2329936"/>
            <a:ext cx="1672253" cy="400110"/>
          </a:xfrm>
          <a:prstGeom prst="rect">
            <a:avLst/>
          </a:prstGeom>
        </p:spPr>
        <p:txBody>
          <a:bodyPr wrap="none">
            <a:spAutoFit/>
          </a:bodyPr>
          <a:lstStyle/>
          <a:p>
            <a:r>
              <a:rPr lang="en-US" sz="2000" b="1" dirty="0"/>
              <a:t>Timing (luck?)</a:t>
            </a:r>
          </a:p>
        </p:txBody>
      </p:sp>
      <p:sp>
        <p:nvSpPr>
          <p:cNvPr id="23" name="Rectangle 22">
            <a:extLst>
              <a:ext uri="{FF2B5EF4-FFF2-40B4-BE49-F238E27FC236}">
                <a16:creationId xmlns:a16="http://schemas.microsoft.com/office/drawing/2014/main" id="{C0E5C613-0392-4D79-AA68-B233195BC20F}"/>
              </a:ext>
            </a:extLst>
          </p:cNvPr>
          <p:cNvSpPr/>
          <p:nvPr/>
        </p:nvSpPr>
        <p:spPr>
          <a:xfrm>
            <a:off x="6770767" y="1994034"/>
            <a:ext cx="841834" cy="400110"/>
          </a:xfrm>
          <a:prstGeom prst="rect">
            <a:avLst/>
          </a:prstGeom>
        </p:spPr>
        <p:txBody>
          <a:bodyPr wrap="none">
            <a:spAutoFit/>
          </a:bodyPr>
          <a:lstStyle/>
          <a:p>
            <a:r>
              <a:rPr lang="en-US" sz="2000" b="1" dirty="0"/>
              <a:t>Cycles</a:t>
            </a:r>
          </a:p>
        </p:txBody>
      </p:sp>
      <p:sp>
        <p:nvSpPr>
          <p:cNvPr id="25" name="Rectangle 24">
            <a:extLst>
              <a:ext uri="{FF2B5EF4-FFF2-40B4-BE49-F238E27FC236}">
                <a16:creationId xmlns:a16="http://schemas.microsoft.com/office/drawing/2014/main" id="{FC2E8417-ECDC-4A26-B154-EB7C4FCEBC29}"/>
              </a:ext>
            </a:extLst>
          </p:cNvPr>
          <p:cNvSpPr/>
          <p:nvPr/>
        </p:nvSpPr>
        <p:spPr>
          <a:xfrm>
            <a:off x="6586028" y="5287741"/>
            <a:ext cx="1250086" cy="400110"/>
          </a:xfrm>
          <a:prstGeom prst="rect">
            <a:avLst/>
          </a:prstGeom>
        </p:spPr>
        <p:txBody>
          <a:bodyPr wrap="none">
            <a:spAutoFit/>
          </a:bodyPr>
          <a:lstStyle/>
          <a:p>
            <a:r>
              <a:rPr lang="en-US" sz="2000" b="1" dirty="0"/>
              <a:t>Resilience</a:t>
            </a:r>
          </a:p>
        </p:txBody>
      </p:sp>
    </p:spTree>
    <p:extLst>
      <p:ext uri="{BB962C8B-B14F-4D97-AF65-F5344CB8AC3E}">
        <p14:creationId xmlns:p14="http://schemas.microsoft.com/office/powerpoint/2010/main" val="190960354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1E1B93-252D-4EF7-A9A6-C115DB5D3B08}"/>
              </a:ext>
            </a:extLst>
          </p:cNvPr>
          <p:cNvSpPr txBox="1"/>
          <p:nvPr/>
        </p:nvSpPr>
        <p:spPr>
          <a:xfrm>
            <a:off x="1935799" y="5099427"/>
            <a:ext cx="2309631" cy="400110"/>
          </a:xfrm>
          <a:prstGeom prst="rect">
            <a:avLst/>
          </a:prstGeom>
          <a:noFill/>
        </p:spPr>
        <p:txBody>
          <a:bodyPr wrap="square" rtlCol="0">
            <a:spAutoFit/>
          </a:bodyPr>
          <a:lstStyle/>
          <a:p>
            <a:r>
              <a:rPr lang="en-US" sz="2000" dirty="0"/>
              <a:t>B.A. Political Science </a:t>
            </a:r>
            <a:endParaRPr lang="en-US" sz="2800" dirty="0"/>
          </a:p>
        </p:txBody>
      </p:sp>
      <p:sp>
        <p:nvSpPr>
          <p:cNvPr id="5" name="Arrow: Curved Up 4">
            <a:extLst>
              <a:ext uri="{FF2B5EF4-FFF2-40B4-BE49-F238E27FC236}">
                <a16:creationId xmlns:a16="http://schemas.microsoft.com/office/drawing/2014/main" id="{FEB396E5-CFAF-4169-A023-BE550796AAD7}"/>
              </a:ext>
            </a:extLst>
          </p:cNvPr>
          <p:cNvSpPr/>
          <p:nvPr/>
        </p:nvSpPr>
        <p:spPr>
          <a:xfrm rot="16200000">
            <a:off x="4703407" y="4795240"/>
            <a:ext cx="772969" cy="41979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201382AC-EAB3-4153-AA2E-4E22CA6B76C8}"/>
              </a:ext>
            </a:extLst>
          </p:cNvPr>
          <p:cNvSpPr txBox="1"/>
          <p:nvPr/>
        </p:nvSpPr>
        <p:spPr>
          <a:xfrm>
            <a:off x="2193556" y="4568557"/>
            <a:ext cx="2179953" cy="400110"/>
          </a:xfrm>
          <a:prstGeom prst="rect">
            <a:avLst/>
          </a:prstGeom>
          <a:noFill/>
        </p:spPr>
        <p:txBody>
          <a:bodyPr wrap="square" rtlCol="0">
            <a:spAutoFit/>
          </a:bodyPr>
          <a:lstStyle/>
          <a:p>
            <a:r>
              <a:rPr lang="en-US" sz="2000" dirty="0"/>
              <a:t>B.A. Geology</a:t>
            </a:r>
          </a:p>
        </p:txBody>
      </p:sp>
      <p:sp>
        <p:nvSpPr>
          <p:cNvPr id="7" name="Arrow: Curved Up 6">
            <a:extLst>
              <a:ext uri="{FF2B5EF4-FFF2-40B4-BE49-F238E27FC236}">
                <a16:creationId xmlns:a16="http://schemas.microsoft.com/office/drawing/2014/main" id="{EFE82FCA-F6FA-42BC-B6AB-A070E10632FB}"/>
              </a:ext>
            </a:extLst>
          </p:cNvPr>
          <p:cNvSpPr/>
          <p:nvPr/>
        </p:nvSpPr>
        <p:spPr>
          <a:xfrm rot="16200000" flipV="1">
            <a:off x="307283" y="1540173"/>
            <a:ext cx="904568" cy="49277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686E03A9-DFC8-4E45-8FF8-EA8A93E14A00}"/>
              </a:ext>
            </a:extLst>
          </p:cNvPr>
          <p:cNvSpPr txBox="1"/>
          <p:nvPr/>
        </p:nvSpPr>
        <p:spPr>
          <a:xfrm>
            <a:off x="2060787" y="3983648"/>
            <a:ext cx="1858072" cy="400110"/>
          </a:xfrm>
          <a:prstGeom prst="rect">
            <a:avLst/>
          </a:prstGeom>
          <a:noFill/>
        </p:spPr>
        <p:txBody>
          <a:bodyPr wrap="square" rtlCol="0">
            <a:spAutoFit/>
          </a:bodyPr>
          <a:lstStyle/>
          <a:p>
            <a:r>
              <a:rPr lang="en-US" sz="2000" dirty="0"/>
              <a:t>Geology Break</a:t>
            </a:r>
          </a:p>
        </p:txBody>
      </p:sp>
      <p:sp>
        <p:nvSpPr>
          <p:cNvPr id="9" name="Arrow: Curved Up 8">
            <a:extLst>
              <a:ext uri="{FF2B5EF4-FFF2-40B4-BE49-F238E27FC236}">
                <a16:creationId xmlns:a16="http://schemas.microsoft.com/office/drawing/2014/main" id="{FEC7AD22-4B80-47D4-86FF-43CA8A78E301}"/>
              </a:ext>
            </a:extLst>
          </p:cNvPr>
          <p:cNvSpPr/>
          <p:nvPr/>
        </p:nvSpPr>
        <p:spPr>
          <a:xfrm rot="16200000">
            <a:off x="4668269" y="3702351"/>
            <a:ext cx="797572" cy="39082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5FDE33AA-8810-4D07-906A-CD9D72AA5E2A}"/>
              </a:ext>
            </a:extLst>
          </p:cNvPr>
          <p:cNvSpPr txBox="1"/>
          <p:nvPr/>
        </p:nvSpPr>
        <p:spPr>
          <a:xfrm>
            <a:off x="1074076" y="3347212"/>
            <a:ext cx="3868797" cy="400110"/>
          </a:xfrm>
          <a:prstGeom prst="rect">
            <a:avLst/>
          </a:prstGeom>
          <a:noFill/>
        </p:spPr>
        <p:txBody>
          <a:bodyPr wrap="square" rtlCol="0">
            <a:spAutoFit/>
          </a:bodyPr>
          <a:lstStyle/>
          <a:p>
            <a:r>
              <a:rPr lang="en-US" sz="2000" dirty="0"/>
              <a:t> MS Central Washington University</a:t>
            </a:r>
          </a:p>
        </p:txBody>
      </p:sp>
      <p:sp>
        <p:nvSpPr>
          <p:cNvPr id="13" name="Arrow: Curved Up 12">
            <a:extLst>
              <a:ext uri="{FF2B5EF4-FFF2-40B4-BE49-F238E27FC236}">
                <a16:creationId xmlns:a16="http://schemas.microsoft.com/office/drawing/2014/main" id="{D219C477-7F8A-4396-ADAC-C1E5E679F300}"/>
              </a:ext>
            </a:extLst>
          </p:cNvPr>
          <p:cNvSpPr/>
          <p:nvPr/>
        </p:nvSpPr>
        <p:spPr>
          <a:xfrm rot="16200000">
            <a:off x="4631584" y="2346829"/>
            <a:ext cx="896987" cy="36478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4A38F3D2-BAA6-4FF2-B6B7-C8420DE8ED1B}"/>
              </a:ext>
            </a:extLst>
          </p:cNvPr>
          <p:cNvSpPr txBox="1"/>
          <p:nvPr/>
        </p:nvSpPr>
        <p:spPr>
          <a:xfrm>
            <a:off x="1352827" y="1945672"/>
            <a:ext cx="3946853" cy="400110"/>
          </a:xfrm>
          <a:prstGeom prst="rect">
            <a:avLst/>
          </a:prstGeom>
          <a:noFill/>
        </p:spPr>
        <p:txBody>
          <a:bodyPr wrap="square" rtlCol="0">
            <a:spAutoFit/>
          </a:bodyPr>
          <a:lstStyle/>
          <a:p>
            <a:r>
              <a:rPr lang="en-US" sz="2000" dirty="0"/>
              <a:t>Ph.D. Oregon State University</a:t>
            </a:r>
          </a:p>
        </p:txBody>
      </p:sp>
      <p:sp>
        <p:nvSpPr>
          <p:cNvPr id="15" name="Arrow: Curved Up 14">
            <a:extLst>
              <a:ext uri="{FF2B5EF4-FFF2-40B4-BE49-F238E27FC236}">
                <a16:creationId xmlns:a16="http://schemas.microsoft.com/office/drawing/2014/main" id="{A25BF2FE-84BB-4E92-A591-A4E61CAD7722}"/>
              </a:ext>
            </a:extLst>
          </p:cNvPr>
          <p:cNvSpPr/>
          <p:nvPr/>
        </p:nvSpPr>
        <p:spPr>
          <a:xfrm rot="16200000" flipV="1">
            <a:off x="451116" y="4146151"/>
            <a:ext cx="823817" cy="4197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urved Up 15">
            <a:extLst>
              <a:ext uri="{FF2B5EF4-FFF2-40B4-BE49-F238E27FC236}">
                <a16:creationId xmlns:a16="http://schemas.microsoft.com/office/drawing/2014/main" id="{F180D731-4D3C-4C1A-AA17-1C38809B9FC4}"/>
              </a:ext>
            </a:extLst>
          </p:cNvPr>
          <p:cNvSpPr/>
          <p:nvPr/>
        </p:nvSpPr>
        <p:spPr>
          <a:xfrm rot="16200000" flipV="1">
            <a:off x="376973" y="2935393"/>
            <a:ext cx="896987" cy="47527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extLst>
              <a:ext uri="{FF2B5EF4-FFF2-40B4-BE49-F238E27FC236}">
                <a16:creationId xmlns:a16="http://schemas.microsoft.com/office/drawing/2014/main" id="{C87490CF-759F-42CF-9B54-A1677077D397}"/>
              </a:ext>
            </a:extLst>
          </p:cNvPr>
          <p:cNvSpPr txBox="1"/>
          <p:nvPr/>
        </p:nvSpPr>
        <p:spPr>
          <a:xfrm>
            <a:off x="1180211" y="2655776"/>
            <a:ext cx="3532896" cy="400110"/>
          </a:xfrm>
          <a:prstGeom prst="rect">
            <a:avLst/>
          </a:prstGeom>
          <a:noFill/>
        </p:spPr>
        <p:txBody>
          <a:bodyPr wrap="square" rtlCol="0">
            <a:spAutoFit/>
          </a:bodyPr>
          <a:lstStyle/>
          <a:p>
            <a:r>
              <a:rPr lang="en-US" sz="2000" dirty="0"/>
              <a:t> Earth Consultants International</a:t>
            </a:r>
          </a:p>
        </p:txBody>
      </p:sp>
      <p:sp>
        <p:nvSpPr>
          <p:cNvPr id="19" name="TextBox 18">
            <a:extLst>
              <a:ext uri="{FF2B5EF4-FFF2-40B4-BE49-F238E27FC236}">
                <a16:creationId xmlns:a16="http://schemas.microsoft.com/office/drawing/2014/main" id="{D92ADB3C-C866-41A4-A73B-4C48686BA321}"/>
              </a:ext>
            </a:extLst>
          </p:cNvPr>
          <p:cNvSpPr txBox="1"/>
          <p:nvPr/>
        </p:nvSpPr>
        <p:spPr>
          <a:xfrm>
            <a:off x="1546443" y="1262791"/>
            <a:ext cx="3946853" cy="400110"/>
          </a:xfrm>
          <a:prstGeom prst="rect">
            <a:avLst/>
          </a:prstGeom>
          <a:noFill/>
        </p:spPr>
        <p:txBody>
          <a:bodyPr wrap="square" rtlCol="0">
            <a:spAutoFit/>
          </a:bodyPr>
          <a:lstStyle/>
          <a:p>
            <a:r>
              <a:rPr lang="en-US" sz="2000" dirty="0"/>
              <a:t>Pacific Gas and Electric</a:t>
            </a:r>
          </a:p>
        </p:txBody>
      </p:sp>
      <p:sp>
        <p:nvSpPr>
          <p:cNvPr id="3" name="Rectangle 2">
            <a:extLst>
              <a:ext uri="{FF2B5EF4-FFF2-40B4-BE49-F238E27FC236}">
                <a16:creationId xmlns:a16="http://schemas.microsoft.com/office/drawing/2014/main" id="{B8CD432E-0D32-4CDD-B583-139BFC82F145}"/>
              </a:ext>
            </a:extLst>
          </p:cNvPr>
          <p:cNvSpPr/>
          <p:nvPr/>
        </p:nvSpPr>
        <p:spPr>
          <a:xfrm>
            <a:off x="6513676" y="4280035"/>
            <a:ext cx="1354858" cy="400110"/>
          </a:xfrm>
          <a:prstGeom prst="rect">
            <a:avLst/>
          </a:prstGeom>
        </p:spPr>
        <p:txBody>
          <a:bodyPr wrap="none">
            <a:spAutoFit/>
          </a:bodyPr>
          <a:lstStyle/>
          <a:p>
            <a:r>
              <a:rPr lang="en-US" sz="2000" b="1" dirty="0"/>
              <a:t>Experience</a:t>
            </a:r>
          </a:p>
        </p:txBody>
      </p:sp>
      <p:sp>
        <p:nvSpPr>
          <p:cNvPr id="11" name="Rectangle 10">
            <a:extLst>
              <a:ext uri="{FF2B5EF4-FFF2-40B4-BE49-F238E27FC236}">
                <a16:creationId xmlns:a16="http://schemas.microsoft.com/office/drawing/2014/main" id="{91B28872-5D4B-4D18-8E78-E17A3FA665B3}"/>
              </a:ext>
            </a:extLst>
          </p:cNvPr>
          <p:cNvSpPr/>
          <p:nvPr/>
        </p:nvSpPr>
        <p:spPr>
          <a:xfrm>
            <a:off x="6677733" y="3188349"/>
            <a:ext cx="1088760" cy="400110"/>
          </a:xfrm>
          <a:prstGeom prst="rect">
            <a:avLst/>
          </a:prstGeom>
        </p:spPr>
        <p:txBody>
          <a:bodyPr wrap="none">
            <a:spAutoFit/>
          </a:bodyPr>
          <a:lstStyle/>
          <a:p>
            <a:r>
              <a:rPr lang="en-US" sz="2000" b="1" dirty="0"/>
              <a:t>Mentors</a:t>
            </a:r>
          </a:p>
        </p:txBody>
      </p:sp>
      <p:sp>
        <p:nvSpPr>
          <p:cNvPr id="20" name="Rectangle 19">
            <a:extLst>
              <a:ext uri="{FF2B5EF4-FFF2-40B4-BE49-F238E27FC236}">
                <a16:creationId xmlns:a16="http://schemas.microsoft.com/office/drawing/2014/main" id="{E8DD3EF1-726F-4110-93A1-2EDAFB5FE6E7}"/>
              </a:ext>
            </a:extLst>
          </p:cNvPr>
          <p:cNvSpPr/>
          <p:nvPr/>
        </p:nvSpPr>
        <p:spPr>
          <a:xfrm>
            <a:off x="6493804" y="3514923"/>
            <a:ext cx="1500732" cy="400110"/>
          </a:xfrm>
          <a:prstGeom prst="rect">
            <a:avLst/>
          </a:prstGeom>
        </p:spPr>
        <p:txBody>
          <a:bodyPr wrap="none">
            <a:spAutoFit/>
          </a:bodyPr>
          <a:lstStyle/>
          <a:p>
            <a:r>
              <a:rPr lang="en-US" sz="2000" b="1" dirty="0"/>
              <a:t>Connections</a:t>
            </a:r>
          </a:p>
        </p:txBody>
      </p:sp>
      <p:sp>
        <p:nvSpPr>
          <p:cNvPr id="21" name="Rectangle 20">
            <a:extLst>
              <a:ext uri="{FF2B5EF4-FFF2-40B4-BE49-F238E27FC236}">
                <a16:creationId xmlns:a16="http://schemas.microsoft.com/office/drawing/2014/main" id="{6716F7E7-3CC9-4395-A22B-2343561AB2AF}"/>
              </a:ext>
            </a:extLst>
          </p:cNvPr>
          <p:cNvSpPr/>
          <p:nvPr/>
        </p:nvSpPr>
        <p:spPr>
          <a:xfrm>
            <a:off x="6651343" y="4951838"/>
            <a:ext cx="1061829" cy="400110"/>
          </a:xfrm>
          <a:prstGeom prst="rect">
            <a:avLst/>
          </a:prstGeom>
        </p:spPr>
        <p:txBody>
          <a:bodyPr wrap="none">
            <a:spAutoFit/>
          </a:bodyPr>
          <a:lstStyle/>
          <a:p>
            <a:r>
              <a:rPr lang="en-US" sz="2000" b="1" dirty="0"/>
              <a:t>Attitude</a:t>
            </a:r>
          </a:p>
        </p:txBody>
      </p:sp>
      <p:sp>
        <p:nvSpPr>
          <p:cNvPr id="22" name="Rectangle 21">
            <a:extLst>
              <a:ext uri="{FF2B5EF4-FFF2-40B4-BE49-F238E27FC236}">
                <a16:creationId xmlns:a16="http://schemas.microsoft.com/office/drawing/2014/main" id="{5F8E7656-2357-47DC-96A9-644BCC4C2751}"/>
              </a:ext>
            </a:extLst>
          </p:cNvPr>
          <p:cNvSpPr/>
          <p:nvPr/>
        </p:nvSpPr>
        <p:spPr>
          <a:xfrm>
            <a:off x="6442450" y="2329936"/>
            <a:ext cx="1672253" cy="400110"/>
          </a:xfrm>
          <a:prstGeom prst="rect">
            <a:avLst/>
          </a:prstGeom>
        </p:spPr>
        <p:txBody>
          <a:bodyPr wrap="none">
            <a:spAutoFit/>
          </a:bodyPr>
          <a:lstStyle/>
          <a:p>
            <a:r>
              <a:rPr lang="en-US" sz="2000" b="1" dirty="0"/>
              <a:t>Timing (luck?)</a:t>
            </a:r>
          </a:p>
        </p:txBody>
      </p:sp>
      <p:sp>
        <p:nvSpPr>
          <p:cNvPr id="23" name="Rectangle 22">
            <a:extLst>
              <a:ext uri="{FF2B5EF4-FFF2-40B4-BE49-F238E27FC236}">
                <a16:creationId xmlns:a16="http://schemas.microsoft.com/office/drawing/2014/main" id="{C0E5C613-0392-4D79-AA68-B233195BC20F}"/>
              </a:ext>
            </a:extLst>
          </p:cNvPr>
          <p:cNvSpPr/>
          <p:nvPr/>
        </p:nvSpPr>
        <p:spPr>
          <a:xfrm>
            <a:off x="6770767" y="1994034"/>
            <a:ext cx="841834" cy="400110"/>
          </a:xfrm>
          <a:prstGeom prst="rect">
            <a:avLst/>
          </a:prstGeom>
        </p:spPr>
        <p:txBody>
          <a:bodyPr wrap="none">
            <a:spAutoFit/>
          </a:bodyPr>
          <a:lstStyle/>
          <a:p>
            <a:r>
              <a:rPr lang="en-US" sz="2000" b="1" dirty="0"/>
              <a:t>Cycles</a:t>
            </a:r>
          </a:p>
        </p:txBody>
      </p:sp>
      <p:sp>
        <p:nvSpPr>
          <p:cNvPr id="24" name="Rectangle 23">
            <a:extLst>
              <a:ext uri="{FF2B5EF4-FFF2-40B4-BE49-F238E27FC236}">
                <a16:creationId xmlns:a16="http://schemas.microsoft.com/office/drawing/2014/main" id="{F14D831E-A224-476C-91C4-4E2AAAE6600E}"/>
              </a:ext>
            </a:extLst>
          </p:cNvPr>
          <p:cNvSpPr/>
          <p:nvPr/>
        </p:nvSpPr>
        <p:spPr>
          <a:xfrm>
            <a:off x="6631437" y="1247586"/>
            <a:ext cx="1169294" cy="400110"/>
          </a:xfrm>
          <a:prstGeom prst="rect">
            <a:avLst/>
          </a:prstGeom>
        </p:spPr>
        <p:txBody>
          <a:bodyPr wrap="none">
            <a:spAutoFit/>
          </a:bodyPr>
          <a:lstStyle/>
          <a:p>
            <a:r>
              <a:rPr lang="en-US" sz="2000" b="1" dirty="0"/>
              <a:t>Have Fun</a:t>
            </a:r>
          </a:p>
        </p:txBody>
      </p:sp>
      <p:sp>
        <p:nvSpPr>
          <p:cNvPr id="25" name="Rectangle 24">
            <a:extLst>
              <a:ext uri="{FF2B5EF4-FFF2-40B4-BE49-F238E27FC236}">
                <a16:creationId xmlns:a16="http://schemas.microsoft.com/office/drawing/2014/main" id="{FC2E8417-ECDC-4A26-B154-EB7C4FCEBC29}"/>
              </a:ext>
            </a:extLst>
          </p:cNvPr>
          <p:cNvSpPr/>
          <p:nvPr/>
        </p:nvSpPr>
        <p:spPr>
          <a:xfrm>
            <a:off x="6586028" y="5287741"/>
            <a:ext cx="1250086" cy="400110"/>
          </a:xfrm>
          <a:prstGeom prst="rect">
            <a:avLst/>
          </a:prstGeom>
        </p:spPr>
        <p:txBody>
          <a:bodyPr wrap="none">
            <a:spAutoFit/>
          </a:bodyPr>
          <a:lstStyle/>
          <a:p>
            <a:r>
              <a:rPr lang="en-US" sz="2000" b="1" dirty="0"/>
              <a:t>Resilience</a:t>
            </a:r>
          </a:p>
        </p:txBody>
      </p:sp>
    </p:spTree>
    <p:extLst>
      <p:ext uri="{BB962C8B-B14F-4D97-AF65-F5344CB8AC3E}">
        <p14:creationId xmlns:p14="http://schemas.microsoft.com/office/powerpoint/2010/main" val="1205117976"/>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B85D-3945-4495-8F15-1AD391FCFA1D}"/>
              </a:ext>
            </a:extLst>
          </p:cNvPr>
          <p:cNvSpPr>
            <a:spLocks noGrp="1"/>
          </p:cNvSpPr>
          <p:nvPr>
            <p:ph type="title"/>
          </p:nvPr>
        </p:nvSpPr>
        <p:spPr>
          <a:xfrm>
            <a:off x="2295913" y="223935"/>
            <a:ext cx="4618070" cy="1325563"/>
          </a:xfrm>
        </p:spPr>
        <p:txBody>
          <a:bodyPr>
            <a:normAutofit/>
          </a:bodyPr>
          <a:lstStyle/>
          <a:p>
            <a:r>
              <a:rPr lang="en-US" sz="2800" b="1" dirty="0"/>
              <a:t>Education and Career Path</a:t>
            </a:r>
          </a:p>
        </p:txBody>
      </p:sp>
      <p:sp>
        <p:nvSpPr>
          <p:cNvPr id="4" name="TextBox 3">
            <a:extLst>
              <a:ext uri="{FF2B5EF4-FFF2-40B4-BE49-F238E27FC236}">
                <a16:creationId xmlns:a16="http://schemas.microsoft.com/office/drawing/2014/main" id="{051E1B93-252D-4EF7-A9A6-C115DB5D3B08}"/>
              </a:ext>
            </a:extLst>
          </p:cNvPr>
          <p:cNvSpPr txBox="1"/>
          <p:nvPr/>
        </p:nvSpPr>
        <p:spPr>
          <a:xfrm>
            <a:off x="3316730" y="5575288"/>
            <a:ext cx="2309631" cy="400110"/>
          </a:xfrm>
          <a:prstGeom prst="rect">
            <a:avLst/>
          </a:prstGeom>
          <a:noFill/>
        </p:spPr>
        <p:txBody>
          <a:bodyPr wrap="square" rtlCol="0">
            <a:spAutoFit/>
          </a:bodyPr>
          <a:lstStyle/>
          <a:p>
            <a:r>
              <a:rPr lang="en-US" sz="2000" dirty="0"/>
              <a:t>B.A. Political Science </a:t>
            </a:r>
            <a:endParaRPr lang="en-US" sz="2800" dirty="0"/>
          </a:p>
        </p:txBody>
      </p:sp>
      <p:sp>
        <p:nvSpPr>
          <p:cNvPr id="5" name="Arrow: Curved Up 4">
            <a:extLst>
              <a:ext uri="{FF2B5EF4-FFF2-40B4-BE49-F238E27FC236}">
                <a16:creationId xmlns:a16="http://schemas.microsoft.com/office/drawing/2014/main" id="{FEB396E5-CFAF-4169-A023-BE550796AAD7}"/>
              </a:ext>
            </a:extLst>
          </p:cNvPr>
          <p:cNvSpPr/>
          <p:nvPr/>
        </p:nvSpPr>
        <p:spPr>
          <a:xfrm rot="16200000">
            <a:off x="6084338" y="5271101"/>
            <a:ext cx="772969" cy="41979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201382AC-EAB3-4153-AA2E-4E22CA6B76C8}"/>
              </a:ext>
            </a:extLst>
          </p:cNvPr>
          <p:cNvSpPr txBox="1"/>
          <p:nvPr/>
        </p:nvSpPr>
        <p:spPr>
          <a:xfrm>
            <a:off x="3574487" y="5044418"/>
            <a:ext cx="2179953" cy="400110"/>
          </a:xfrm>
          <a:prstGeom prst="rect">
            <a:avLst/>
          </a:prstGeom>
          <a:noFill/>
        </p:spPr>
        <p:txBody>
          <a:bodyPr wrap="square" rtlCol="0">
            <a:spAutoFit/>
          </a:bodyPr>
          <a:lstStyle/>
          <a:p>
            <a:r>
              <a:rPr lang="en-US" sz="2000" dirty="0"/>
              <a:t>B.A. Geology</a:t>
            </a:r>
          </a:p>
        </p:txBody>
      </p:sp>
      <p:sp>
        <p:nvSpPr>
          <p:cNvPr id="7" name="Arrow: Curved Up 6">
            <a:extLst>
              <a:ext uri="{FF2B5EF4-FFF2-40B4-BE49-F238E27FC236}">
                <a16:creationId xmlns:a16="http://schemas.microsoft.com/office/drawing/2014/main" id="{EFE82FCA-F6FA-42BC-B6AB-A070E10632FB}"/>
              </a:ext>
            </a:extLst>
          </p:cNvPr>
          <p:cNvSpPr/>
          <p:nvPr/>
        </p:nvSpPr>
        <p:spPr>
          <a:xfrm rot="16200000" flipV="1">
            <a:off x="1711542" y="2039362"/>
            <a:ext cx="904568" cy="44611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686E03A9-DFC8-4E45-8FF8-EA8A93E14A00}"/>
              </a:ext>
            </a:extLst>
          </p:cNvPr>
          <p:cNvSpPr txBox="1"/>
          <p:nvPr/>
        </p:nvSpPr>
        <p:spPr>
          <a:xfrm>
            <a:off x="3441718" y="4459509"/>
            <a:ext cx="1858072" cy="400110"/>
          </a:xfrm>
          <a:prstGeom prst="rect">
            <a:avLst/>
          </a:prstGeom>
          <a:noFill/>
        </p:spPr>
        <p:txBody>
          <a:bodyPr wrap="square" rtlCol="0">
            <a:spAutoFit/>
          </a:bodyPr>
          <a:lstStyle/>
          <a:p>
            <a:r>
              <a:rPr lang="en-US" sz="2000" dirty="0"/>
              <a:t>Geology Break</a:t>
            </a:r>
          </a:p>
        </p:txBody>
      </p:sp>
      <p:sp>
        <p:nvSpPr>
          <p:cNvPr id="9" name="Arrow: Curved Up 8">
            <a:extLst>
              <a:ext uri="{FF2B5EF4-FFF2-40B4-BE49-F238E27FC236}">
                <a16:creationId xmlns:a16="http://schemas.microsoft.com/office/drawing/2014/main" id="{FEC7AD22-4B80-47D4-86FF-43CA8A78E301}"/>
              </a:ext>
            </a:extLst>
          </p:cNvPr>
          <p:cNvSpPr/>
          <p:nvPr/>
        </p:nvSpPr>
        <p:spPr>
          <a:xfrm rot="16200000">
            <a:off x="6049200" y="4178212"/>
            <a:ext cx="797572" cy="39082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5FDE33AA-8810-4D07-906A-CD9D72AA5E2A}"/>
              </a:ext>
            </a:extLst>
          </p:cNvPr>
          <p:cNvSpPr txBox="1"/>
          <p:nvPr/>
        </p:nvSpPr>
        <p:spPr>
          <a:xfrm>
            <a:off x="2455007" y="3823073"/>
            <a:ext cx="3868797" cy="400110"/>
          </a:xfrm>
          <a:prstGeom prst="rect">
            <a:avLst/>
          </a:prstGeom>
          <a:noFill/>
        </p:spPr>
        <p:txBody>
          <a:bodyPr wrap="square" rtlCol="0">
            <a:spAutoFit/>
          </a:bodyPr>
          <a:lstStyle/>
          <a:p>
            <a:r>
              <a:rPr lang="en-US" sz="2000" dirty="0"/>
              <a:t> MS Central Washington University</a:t>
            </a:r>
          </a:p>
        </p:txBody>
      </p:sp>
      <p:sp>
        <p:nvSpPr>
          <p:cNvPr id="14" name="TextBox 13">
            <a:extLst>
              <a:ext uri="{FF2B5EF4-FFF2-40B4-BE49-F238E27FC236}">
                <a16:creationId xmlns:a16="http://schemas.microsoft.com/office/drawing/2014/main" id="{4A38F3D2-BAA6-4FF2-B6B7-C8420DE8ED1B}"/>
              </a:ext>
            </a:extLst>
          </p:cNvPr>
          <p:cNvSpPr txBox="1"/>
          <p:nvPr/>
        </p:nvSpPr>
        <p:spPr>
          <a:xfrm>
            <a:off x="2733758" y="2421533"/>
            <a:ext cx="3946853" cy="400110"/>
          </a:xfrm>
          <a:prstGeom prst="rect">
            <a:avLst/>
          </a:prstGeom>
          <a:noFill/>
        </p:spPr>
        <p:txBody>
          <a:bodyPr wrap="square" rtlCol="0">
            <a:spAutoFit/>
          </a:bodyPr>
          <a:lstStyle/>
          <a:p>
            <a:r>
              <a:rPr lang="en-US" sz="2000" dirty="0"/>
              <a:t>Ph.D. Oregon State University</a:t>
            </a:r>
          </a:p>
        </p:txBody>
      </p:sp>
      <p:sp>
        <p:nvSpPr>
          <p:cNvPr id="15" name="Arrow: Curved Up 14">
            <a:extLst>
              <a:ext uri="{FF2B5EF4-FFF2-40B4-BE49-F238E27FC236}">
                <a16:creationId xmlns:a16="http://schemas.microsoft.com/office/drawing/2014/main" id="{A25BF2FE-84BB-4E92-A591-A4E61CAD7722}"/>
              </a:ext>
            </a:extLst>
          </p:cNvPr>
          <p:cNvSpPr/>
          <p:nvPr/>
        </p:nvSpPr>
        <p:spPr>
          <a:xfrm rot="16200000" flipV="1">
            <a:off x="1832047" y="4622012"/>
            <a:ext cx="823817" cy="4197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urved Up 15">
            <a:extLst>
              <a:ext uri="{FF2B5EF4-FFF2-40B4-BE49-F238E27FC236}">
                <a16:creationId xmlns:a16="http://schemas.microsoft.com/office/drawing/2014/main" id="{F180D731-4D3C-4C1A-AA17-1C38809B9FC4}"/>
              </a:ext>
            </a:extLst>
          </p:cNvPr>
          <p:cNvSpPr/>
          <p:nvPr/>
        </p:nvSpPr>
        <p:spPr>
          <a:xfrm rot="16200000" flipV="1">
            <a:off x="1781229" y="3434580"/>
            <a:ext cx="896987" cy="42862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extLst>
              <a:ext uri="{FF2B5EF4-FFF2-40B4-BE49-F238E27FC236}">
                <a16:creationId xmlns:a16="http://schemas.microsoft.com/office/drawing/2014/main" id="{C87490CF-759F-42CF-9B54-A1677077D397}"/>
              </a:ext>
            </a:extLst>
          </p:cNvPr>
          <p:cNvSpPr txBox="1"/>
          <p:nvPr/>
        </p:nvSpPr>
        <p:spPr>
          <a:xfrm>
            <a:off x="2561142" y="3131637"/>
            <a:ext cx="3532896" cy="400110"/>
          </a:xfrm>
          <a:prstGeom prst="rect">
            <a:avLst/>
          </a:prstGeom>
          <a:noFill/>
        </p:spPr>
        <p:txBody>
          <a:bodyPr wrap="square" rtlCol="0">
            <a:spAutoFit/>
          </a:bodyPr>
          <a:lstStyle/>
          <a:p>
            <a:r>
              <a:rPr lang="en-US" sz="2000" dirty="0"/>
              <a:t> Earth Consultants International</a:t>
            </a:r>
          </a:p>
        </p:txBody>
      </p:sp>
      <p:sp>
        <p:nvSpPr>
          <p:cNvPr id="19" name="TextBox 18">
            <a:extLst>
              <a:ext uri="{FF2B5EF4-FFF2-40B4-BE49-F238E27FC236}">
                <a16:creationId xmlns:a16="http://schemas.microsoft.com/office/drawing/2014/main" id="{D92ADB3C-C866-41A4-A73B-4C48686BA321}"/>
              </a:ext>
            </a:extLst>
          </p:cNvPr>
          <p:cNvSpPr txBox="1"/>
          <p:nvPr/>
        </p:nvSpPr>
        <p:spPr>
          <a:xfrm>
            <a:off x="2927374" y="1738652"/>
            <a:ext cx="3946853" cy="400110"/>
          </a:xfrm>
          <a:prstGeom prst="rect">
            <a:avLst/>
          </a:prstGeom>
          <a:noFill/>
        </p:spPr>
        <p:txBody>
          <a:bodyPr wrap="square" rtlCol="0">
            <a:spAutoFit/>
          </a:bodyPr>
          <a:lstStyle/>
          <a:p>
            <a:r>
              <a:rPr lang="en-US" sz="2000" dirty="0"/>
              <a:t>Pacific Gas and Electric</a:t>
            </a:r>
          </a:p>
        </p:txBody>
      </p:sp>
      <p:sp>
        <p:nvSpPr>
          <p:cNvPr id="20" name="Arrow: Curved Up 19">
            <a:extLst>
              <a:ext uri="{FF2B5EF4-FFF2-40B4-BE49-F238E27FC236}">
                <a16:creationId xmlns:a16="http://schemas.microsoft.com/office/drawing/2014/main" id="{71597061-F48F-4AE6-9FAD-48D3CDB1563B}"/>
              </a:ext>
            </a:extLst>
          </p:cNvPr>
          <p:cNvSpPr/>
          <p:nvPr/>
        </p:nvSpPr>
        <p:spPr>
          <a:xfrm rot="16200000">
            <a:off x="6049201" y="2759959"/>
            <a:ext cx="797572" cy="39082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Up 2">
            <a:extLst>
              <a:ext uri="{FF2B5EF4-FFF2-40B4-BE49-F238E27FC236}">
                <a16:creationId xmlns:a16="http://schemas.microsoft.com/office/drawing/2014/main" id="{1D204274-9EEA-4E26-B271-64FB673A4E7A}"/>
              </a:ext>
            </a:extLst>
          </p:cNvPr>
          <p:cNvSpPr/>
          <p:nvPr/>
        </p:nvSpPr>
        <p:spPr>
          <a:xfrm>
            <a:off x="7473820" y="1838131"/>
            <a:ext cx="279919" cy="404015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2A303A4-010B-443F-93D0-F3098ABFC696}"/>
              </a:ext>
            </a:extLst>
          </p:cNvPr>
          <p:cNvSpPr txBox="1"/>
          <p:nvPr/>
        </p:nvSpPr>
        <p:spPr>
          <a:xfrm rot="5400000">
            <a:off x="6750395" y="4269003"/>
            <a:ext cx="2309631" cy="400110"/>
          </a:xfrm>
          <a:prstGeom prst="rect">
            <a:avLst/>
          </a:prstGeom>
          <a:noFill/>
        </p:spPr>
        <p:txBody>
          <a:bodyPr wrap="square" rtlCol="0">
            <a:spAutoFit/>
          </a:bodyPr>
          <a:lstStyle/>
          <a:p>
            <a:r>
              <a:rPr lang="en-US" sz="2000" dirty="0"/>
              <a:t>23 Years</a:t>
            </a:r>
            <a:endParaRPr lang="en-US" sz="2800" dirty="0"/>
          </a:p>
        </p:txBody>
      </p:sp>
      <p:sp>
        <p:nvSpPr>
          <p:cNvPr id="22" name="TextBox 21">
            <a:extLst>
              <a:ext uri="{FF2B5EF4-FFF2-40B4-BE49-F238E27FC236}">
                <a16:creationId xmlns:a16="http://schemas.microsoft.com/office/drawing/2014/main" id="{DCE948C6-28B6-423A-80FC-4682414ADB2B}"/>
              </a:ext>
            </a:extLst>
          </p:cNvPr>
          <p:cNvSpPr txBox="1"/>
          <p:nvPr/>
        </p:nvSpPr>
        <p:spPr>
          <a:xfrm>
            <a:off x="6899685" y="1339189"/>
            <a:ext cx="2309631" cy="400110"/>
          </a:xfrm>
          <a:prstGeom prst="rect">
            <a:avLst/>
          </a:prstGeom>
          <a:noFill/>
        </p:spPr>
        <p:txBody>
          <a:bodyPr wrap="square" rtlCol="0">
            <a:spAutoFit/>
          </a:bodyPr>
          <a:lstStyle/>
          <a:p>
            <a:r>
              <a:rPr lang="en-US" sz="2000" dirty="0"/>
              <a:t>Mid Career</a:t>
            </a:r>
            <a:endParaRPr lang="en-US" sz="2800" dirty="0"/>
          </a:p>
        </p:txBody>
      </p:sp>
    </p:spTree>
    <p:extLst>
      <p:ext uri="{BB962C8B-B14F-4D97-AF65-F5344CB8AC3E}">
        <p14:creationId xmlns:p14="http://schemas.microsoft.com/office/powerpoint/2010/main" val="842042683"/>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28D8211-81CD-4ACF-8A86-07AD429070AB}"/>
              </a:ext>
            </a:extLst>
          </p:cNvPr>
          <p:cNvSpPr>
            <a:spLocks noGrp="1"/>
          </p:cNvSpPr>
          <p:nvPr>
            <p:ph type="title"/>
          </p:nvPr>
        </p:nvSpPr>
        <p:spPr>
          <a:xfrm>
            <a:off x="515125" y="1153572"/>
            <a:ext cx="2400300" cy="4461163"/>
          </a:xfrm>
        </p:spPr>
        <p:txBody>
          <a:bodyPr>
            <a:normAutofit/>
          </a:bodyPr>
          <a:lstStyle/>
          <a:p>
            <a:r>
              <a:rPr lang="en-US" b="1">
                <a:solidFill>
                  <a:srgbClr val="FFFFFF"/>
                </a:solidFill>
              </a:rPr>
              <a:t>Career Focus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82CAC466-EFCB-4F13-AC41-01843A976E6B}"/>
              </a:ext>
            </a:extLst>
          </p:cNvPr>
          <p:cNvSpPr>
            <a:spLocks noGrp="1"/>
          </p:cNvSpPr>
          <p:nvPr>
            <p:ph idx="1"/>
          </p:nvPr>
        </p:nvSpPr>
        <p:spPr>
          <a:xfrm>
            <a:off x="3363472" y="1272381"/>
            <a:ext cx="5179868" cy="5585619"/>
          </a:xfrm>
        </p:spPr>
        <p:txBody>
          <a:bodyPr anchor="ctr">
            <a:normAutofit/>
          </a:bodyPr>
          <a:lstStyle/>
          <a:p>
            <a:r>
              <a:rPr lang="en-US" dirty="0"/>
              <a:t>Characterizing faults for seismic hazard assessment</a:t>
            </a:r>
          </a:p>
          <a:p>
            <a:endParaRPr lang="en-US" dirty="0"/>
          </a:p>
          <a:p>
            <a:r>
              <a:rPr lang="en-US" dirty="0"/>
              <a:t>Early career mostly fault location mapping, and using trenching to determine fault slip rates, timing and amount of displacement from prehistoric earthquakes</a:t>
            </a:r>
          </a:p>
          <a:p>
            <a:endParaRPr lang="en-US" dirty="0"/>
          </a:p>
          <a:p>
            <a:r>
              <a:rPr lang="en-US" dirty="0"/>
              <a:t>Later career focusing on deterministic and probabilistic seismic hazard assessment for utility infrastructure</a:t>
            </a:r>
          </a:p>
          <a:p>
            <a:endParaRPr lang="en-US" dirty="0"/>
          </a:p>
          <a:p>
            <a:r>
              <a:rPr lang="en-US" dirty="0"/>
              <a:t>I like projects at the intersection of consulting work and research</a:t>
            </a:r>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51897350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655D212-AD9C-44EC-899E-776217AA4508}"/>
              </a:ext>
            </a:extLst>
          </p:cNvPr>
          <p:cNvSpPr>
            <a:spLocks noGrp="1"/>
          </p:cNvSpPr>
          <p:nvPr>
            <p:ph type="title"/>
          </p:nvPr>
        </p:nvSpPr>
        <p:spPr>
          <a:xfrm>
            <a:off x="616405" y="307911"/>
            <a:ext cx="4011579" cy="1325563"/>
          </a:xfrm>
        </p:spPr>
        <p:txBody>
          <a:bodyPr>
            <a:normAutofit/>
          </a:bodyPr>
          <a:lstStyle/>
          <a:p>
            <a:r>
              <a:rPr lang="en-US" sz="2800" b="1" dirty="0"/>
              <a:t>Favorite Project: </a:t>
            </a:r>
            <a:br>
              <a:rPr lang="en-US" sz="2800" b="1" dirty="0"/>
            </a:br>
            <a:r>
              <a:rPr lang="en-US" sz="2800" b="1" dirty="0"/>
              <a:t>Panama Canal Expansion</a:t>
            </a:r>
          </a:p>
        </p:txBody>
      </p:sp>
      <p:sp>
        <p:nvSpPr>
          <p:cNvPr id="5" name="Rectangle 2">
            <a:extLst>
              <a:ext uri="{FF2B5EF4-FFF2-40B4-BE49-F238E27FC236}">
                <a16:creationId xmlns:a16="http://schemas.microsoft.com/office/drawing/2014/main" id="{FB118DF9-F5AC-4DC5-BA35-F8A3A230A2F8}"/>
              </a:ext>
            </a:extLst>
          </p:cNvPr>
          <p:cNvSpPr>
            <a:spLocks noChangeArrowheads="1"/>
          </p:cNvSpPr>
          <p:nvPr/>
        </p:nvSpPr>
        <p:spPr bwMode="auto">
          <a:xfrm>
            <a:off x="6257252" y="-1408922"/>
            <a:ext cx="271879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4D4365C8-ECBA-4CDC-9A3D-CAAB104DA3F8">
            <a:extLst>
              <a:ext uri="{FF2B5EF4-FFF2-40B4-BE49-F238E27FC236}">
                <a16:creationId xmlns:a16="http://schemas.microsoft.com/office/drawing/2014/main" id="{35B599EB-D8DE-4F73-BDEE-ACB862082394}"/>
              </a:ext>
            </a:extLst>
          </p:cNvPr>
          <p:cNvPicPr>
            <a:picLocks noChangeAspect="1" noChangeArrowheads="1"/>
          </p:cNvPicPr>
          <p:nvPr/>
        </p:nvPicPr>
        <p:blipFill rotWithShape="1">
          <a:blip r:embed="rId2" r:link="rId3">
            <a:extLst>
              <a:ext uri="{28A0092B-C50C-407E-A947-70E740481C1C}">
                <a14:useLocalDpi xmlns:a14="http://schemas.microsoft.com/office/drawing/2010/main" val="0"/>
              </a:ext>
            </a:extLst>
          </a:blip>
          <a:srcRect l="10577" t="21725" r="9792" b="38529"/>
          <a:stretch>
            <a:fillRect/>
          </a:stretch>
        </p:blipFill>
        <p:spPr bwMode="auto">
          <a:xfrm>
            <a:off x="5234475" y="3834882"/>
            <a:ext cx="3629608" cy="26965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a:extLst>
              <a:ext uri="{FF2B5EF4-FFF2-40B4-BE49-F238E27FC236}">
                <a16:creationId xmlns:a16="http://schemas.microsoft.com/office/drawing/2014/main" id="{03F2ED6A-E326-4E3F-A1AA-932A095A9166}"/>
              </a:ext>
            </a:extLst>
          </p:cNvPr>
          <p:cNvSpPr>
            <a:spLocks noChangeArrowheads="1"/>
          </p:cNvSpPr>
          <p:nvPr/>
        </p:nvSpPr>
        <p:spPr bwMode="auto">
          <a:xfrm>
            <a:off x="2222120" y="0"/>
            <a:ext cx="692187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020E6675-BED0-4B8D-B785-01AB3E73DB0F">
            <a:extLst>
              <a:ext uri="{FF2B5EF4-FFF2-40B4-BE49-F238E27FC236}">
                <a16:creationId xmlns:a16="http://schemas.microsoft.com/office/drawing/2014/main" id="{FA398C24-118D-407F-B2C0-E67F5850DB7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206481" y="75076"/>
            <a:ext cx="3749351" cy="357630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B3E57878-35E2-4C8B-885E-1723DDF71F0B}"/>
              </a:ext>
            </a:extLst>
          </p:cNvPr>
          <p:cNvSpPr>
            <a:spLocks noGrp="1"/>
          </p:cNvSpPr>
          <p:nvPr>
            <p:ph idx="1"/>
          </p:nvPr>
        </p:nvSpPr>
        <p:spPr>
          <a:xfrm>
            <a:off x="787918" y="1740677"/>
            <a:ext cx="3793414" cy="4734767"/>
          </a:xfrm>
        </p:spPr>
        <p:txBody>
          <a:bodyPr>
            <a:noAutofit/>
          </a:bodyPr>
          <a:lstStyle/>
          <a:p>
            <a:r>
              <a:rPr lang="en-US" sz="2000" dirty="0"/>
              <a:t>Fault characterization to aid in seismic design of the Panama Canal expansion.</a:t>
            </a:r>
          </a:p>
          <a:p>
            <a:r>
              <a:rPr lang="en-US" sz="2000" dirty="0"/>
              <a:t>Multi-year project involving desktop and field mapping, </a:t>
            </a:r>
            <a:r>
              <a:rPr lang="en-US" sz="2000" dirty="0" err="1"/>
              <a:t>paleoseismic</a:t>
            </a:r>
            <a:r>
              <a:rPr lang="en-US" sz="2000" dirty="0"/>
              <a:t> trenching to constrain fault activity and displacement per event</a:t>
            </a:r>
          </a:p>
          <a:p>
            <a:r>
              <a:rPr lang="en-US" sz="2000" dirty="0"/>
              <a:t>Study found that there are many active faults in the vicinity of the canal, including the Pedro Miguel fault, which has had three large earthquakes in the last 1600 years, with &gt;2.1 m displacement near the canal.</a:t>
            </a:r>
          </a:p>
          <a:p>
            <a:endParaRPr lang="en-US" sz="2000" dirty="0"/>
          </a:p>
          <a:p>
            <a:endParaRPr lang="en-US" sz="3000" dirty="0"/>
          </a:p>
        </p:txBody>
      </p:sp>
      <p:sp>
        <p:nvSpPr>
          <p:cNvPr id="11" name="Title 1">
            <a:extLst>
              <a:ext uri="{FF2B5EF4-FFF2-40B4-BE49-F238E27FC236}">
                <a16:creationId xmlns:a16="http://schemas.microsoft.com/office/drawing/2014/main" id="{F925B9DF-1370-42E7-AF72-C5FEC73355AD}"/>
              </a:ext>
            </a:extLst>
          </p:cNvPr>
          <p:cNvSpPr txBox="1">
            <a:spLocks/>
          </p:cNvSpPr>
          <p:nvPr/>
        </p:nvSpPr>
        <p:spPr>
          <a:xfrm>
            <a:off x="7007582" y="4273422"/>
            <a:ext cx="1333986" cy="55983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900" b="1" dirty="0"/>
              <a:t>Rockwell et al., 2010</a:t>
            </a:r>
          </a:p>
        </p:txBody>
      </p:sp>
    </p:spTree>
    <p:extLst>
      <p:ext uri="{BB962C8B-B14F-4D97-AF65-F5344CB8AC3E}">
        <p14:creationId xmlns:p14="http://schemas.microsoft.com/office/powerpoint/2010/main" val="2370561399"/>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0498CB-D2C0-4BEF-B815-5D0945007C1D}"/>
              </a:ext>
            </a:extLst>
          </p:cNvPr>
          <p:cNvSpPr>
            <a:spLocks noGrp="1"/>
          </p:cNvSpPr>
          <p:nvPr>
            <p:ph type="title"/>
          </p:nvPr>
        </p:nvSpPr>
        <p:spPr>
          <a:xfrm>
            <a:off x="2549914" y="360946"/>
            <a:ext cx="4979889" cy="471487"/>
          </a:xfrm>
        </p:spPr>
        <p:txBody>
          <a:bodyPr>
            <a:noAutofit/>
          </a:bodyPr>
          <a:lstStyle/>
          <a:p>
            <a:r>
              <a:rPr lang="en-US" altLang="en-US" sz="2800" b="1" dirty="0">
                <a:ea typeface="ＭＳ Ｐゴシック" panose="020B0600070205080204" pitchFamily="34" charset="-128"/>
              </a:rPr>
              <a:t>PG&amp;E Geosciences Department</a:t>
            </a:r>
          </a:p>
        </p:txBody>
      </p:sp>
      <p:sp>
        <p:nvSpPr>
          <p:cNvPr id="8" name="Content Placeholder 2">
            <a:extLst>
              <a:ext uri="{FF2B5EF4-FFF2-40B4-BE49-F238E27FC236}">
                <a16:creationId xmlns:a16="http://schemas.microsoft.com/office/drawing/2014/main" id="{82DEE887-F6E6-495C-876A-99A71749B480}"/>
              </a:ext>
            </a:extLst>
          </p:cNvPr>
          <p:cNvSpPr>
            <a:spLocks noGrp="1"/>
          </p:cNvSpPr>
          <p:nvPr>
            <p:ph idx="1"/>
          </p:nvPr>
        </p:nvSpPr>
        <p:spPr>
          <a:xfrm>
            <a:off x="849313" y="1031875"/>
            <a:ext cx="7239000" cy="3446819"/>
          </a:xfrm>
        </p:spPr>
        <p:txBody>
          <a:bodyPr>
            <a:normAutofit/>
          </a:bodyPr>
          <a:lstStyle/>
          <a:p>
            <a:pPr>
              <a:defRPr/>
            </a:pPr>
            <a:r>
              <a:rPr lang="en-US" altLang="en-US" sz="2000" dirty="0">
                <a:ea typeface="ＭＳ Ｐゴシック" pitchFamily="34" charset="-128"/>
              </a:rPr>
              <a:t>In-house group of 20 Integrated Geoscience Experts</a:t>
            </a:r>
          </a:p>
          <a:p>
            <a:pPr marL="0" indent="0">
              <a:buNone/>
              <a:defRPr/>
            </a:pPr>
            <a:r>
              <a:rPr lang="en-US" altLang="en-US" sz="2000" dirty="0">
                <a:ea typeface="ＭＳ Ｐゴシック" pitchFamily="34" charset="-128"/>
              </a:rPr>
              <a:t>	- Geologists</a:t>
            </a:r>
          </a:p>
          <a:p>
            <a:pPr marL="0" indent="0">
              <a:buNone/>
              <a:defRPr/>
            </a:pPr>
            <a:r>
              <a:rPr lang="en-US" altLang="en-US" sz="2000" dirty="0">
                <a:ea typeface="ＭＳ Ｐゴシック" pitchFamily="34" charset="-128"/>
              </a:rPr>
              <a:t>	- Geotechnical Engineers</a:t>
            </a:r>
          </a:p>
          <a:p>
            <a:pPr marL="0" indent="0">
              <a:buNone/>
              <a:defRPr/>
            </a:pPr>
            <a:r>
              <a:rPr lang="en-US" altLang="en-US" sz="2000" dirty="0">
                <a:ea typeface="ＭＳ Ｐゴシック" pitchFamily="34" charset="-128"/>
              </a:rPr>
              <a:t>	- Geophysicists/Seismologists</a:t>
            </a:r>
          </a:p>
          <a:p>
            <a:pPr marL="0" indent="0">
              <a:buNone/>
              <a:defRPr/>
            </a:pPr>
            <a:r>
              <a:rPr lang="en-US" altLang="en-US" sz="2000" dirty="0">
                <a:ea typeface="ＭＳ Ｐゴシック" pitchFamily="34" charset="-128"/>
              </a:rPr>
              <a:t>	- Civil/Structural Engineers</a:t>
            </a:r>
          </a:p>
          <a:p>
            <a:pPr marL="0" indent="0" algn="just">
              <a:defRPr/>
            </a:pPr>
            <a:r>
              <a:rPr lang="en-US" sz="2000" dirty="0">
                <a:ea typeface="ＭＳ Ｐゴシック" pitchFamily="34" charset="-128"/>
              </a:rPr>
              <a:t>Formed to Manage Long Term Seismic Program for Diablo Canyon  Power Plant; an Operating  License Commitment</a:t>
            </a:r>
          </a:p>
          <a:p>
            <a:pPr marL="0" indent="0" algn="just">
              <a:defRPr/>
            </a:pPr>
            <a:r>
              <a:rPr lang="en-US" sz="2000" dirty="0">
                <a:ea typeface="ＭＳ Ｐゴシック" pitchFamily="34" charset="-128"/>
              </a:rPr>
              <a:t>Broadened Role Over Time to Support All Company Lines of Business for Range of Geosciences Issues</a:t>
            </a:r>
          </a:p>
          <a:p>
            <a:pPr>
              <a:defRPr/>
            </a:pPr>
            <a:endParaRPr lang="en-US" altLang="en-US" sz="2000" dirty="0">
              <a:ea typeface="ＭＳ Ｐゴシック" pitchFamily="34" charset="-128"/>
            </a:endParaRPr>
          </a:p>
          <a:p>
            <a:pPr>
              <a:defRPr/>
            </a:pPr>
            <a:endParaRPr lang="en-US" altLang="en-US" sz="2000" dirty="0">
              <a:ea typeface="ＭＳ Ｐゴシック" pitchFamily="34" charset="-128"/>
            </a:endParaRPr>
          </a:p>
        </p:txBody>
      </p:sp>
      <p:pic>
        <p:nvPicPr>
          <p:cNvPr id="6" name="Picture 1">
            <a:extLst>
              <a:ext uri="{FF2B5EF4-FFF2-40B4-BE49-F238E27FC236}">
                <a16:creationId xmlns:a16="http://schemas.microsoft.com/office/drawing/2014/main" id="{0916369B-5532-4E40-B9BA-65E61482BA0F}"/>
              </a:ext>
            </a:extLst>
          </p:cNvPr>
          <p:cNvPicPr>
            <a:picLocks noChangeAspect="1"/>
          </p:cNvPicPr>
          <p:nvPr/>
        </p:nvPicPr>
        <p:blipFill>
          <a:blip r:embed="rId2">
            <a:extLst>
              <a:ext uri="{28A0092B-C50C-407E-A947-70E740481C1C}">
                <a14:useLocalDpi xmlns:a14="http://schemas.microsoft.com/office/drawing/2010/main" val="0"/>
              </a:ext>
            </a:extLst>
          </a:blip>
          <a:srcRect l="12943" t="25706" r="11948" b="53403"/>
          <a:stretch>
            <a:fillRect/>
          </a:stretch>
        </p:blipFill>
        <p:spPr bwMode="auto">
          <a:xfrm>
            <a:off x="1120775" y="4670425"/>
            <a:ext cx="598805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a:extLst>
              <a:ext uri="{FF2B5EF4-FFF2-40B4-BE49-F238E27FC236}">
                <a16:creationId xmlns:a16="http://schemas.microsoft.com/office/drawing/2014/main" id="{91DE14C9-F78A-4868-8B8D-D9EAA6A12541}"/>
              </a:ext>
            </a:extLst>
          </p:cNvPr>
          <p:cNvSpPr txBox="1">
            <a:spLocks noChangeArrowheads="1"/>
          </p:cNvSpPr>
          <p:nvPr/>
        </p:nvSpPr>
        <p:spPr bwMode="auto">
          <a:xfrm>
            <a:off x="7049408" y="6538559"/>
            <a:ext cx="21225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50000"/>
              </a:spcBef>
              <a:buSzPct val="25000"/>
              <a:buFont typeface="Arial" panose="020B0604020202020204" pitchFamily="34" charset="0"/>
              <a:defRPr sz="2200" b="1">
                <a:solidFill>
                  <a:srgbClr val="0082AA"/>
                </a:solidFill>
                <a:latin typeface="Arial" panose="020B0604020202020204" pitchFamily="34" charset="0"/>
                <a:ea typeface="ＭＳ Ｐゴシック" panose="020B0600070205080204" pitchFamily="34" charset="-128"/>
                <a:cs typeface="Arial Unicode MS" pitchFamily="34" charset="-128"/>
              </a:defRPr>
            </a:lvl1pPr>
            <a:lvl2pPr marL="742950" indent="-285750" algn="l" eaLnBrk="0" hangingPunct="0">
              <a:spcBef>
                <a:spcPct val="25000"/>
              </a:spcBef>
              <a:spcAft>
                <a:spcPct val="15000"/>
              </a:spcAft>
              <a:buChar char="•"/>
              <a:defRPr sz="2200">
                <a:solidFill>
                  <a:srgbClr val="0082AA"/>
                </a:solidFill>
                <a:latin typeface="Arial" panose="020B0604020202020204" pitchFamily="34" charset="0"/>
                <a:ea typeface="Arial Unicode MS" pitchFamily="34" charset="-128"/>
                <a:cs typeface="Arial Unicode MS" pitchFamily="34" charset="-128"/>
              </a:defRPr>
            </a:lvl2pPr>
            <a:lvl3pPr marL="1143000" indent="-228600" algn="l" eaLnBrk="0" hangingPunct="0">
              <a:spcBef>
                <a:spcPct val="15000"/>
              </a:spcBef>
              <a:spcAft>
                <a:spcPct val="15000"/>
              </a:spcAft>
              <a:buFont typeface="Arial" panose="020B0604020202020204" pitchFamily="34" charset="0"/>
              <a:buChar char="–"/>
              <a:defRPr sz="2000">
                <a:solidFill>
                  <a:srgbClr val="0082AA"/>
                </a:solidFill>
                <a:latin typeface="Arial" panose="020B0604020202020204" pitchFamily="34" charset="0"/>
                <a:ea typeface="Arial Unicode MS" pitchFamily="34" charset="-128"/>
                <a:cs typeface="Arial Unicode MS" pitchFamily="34" charset="-128"/>
              </a:defRPr>
            </a:lvl3pPr>
            <a:lvl4pPr marL="1600200" indent="-228600" algn="l" eaLnBrk="0" hangingPunct="0">
              <a:spcBef>
                <a:spcPct val="15000"/>
              </a:spcBef>
              <a:spcAft>
                <a:spcPct val="15000"/>
              </a:spcAft>
              <a:buChar char="•"/>
              <a:defRPr>
                <a:solidFill>
                  <a:srgbClr val="0082AA"/>
                </a:solidFill>
                <a:latin typeface="Arial" panose="020B0604020202020204" pitchFamily="34" charset="0"/>
                <a:ea typeface="Arial Unicode MS" pitchFamily="34" charset="-128"/>
                <a:cs typeface="Arial Unicode MS" pitchFamily="34" charset="-128"/>
              </a:defRPr>
            </a:lvl4pPr>
            <a:lvl5pPr marL="2057400" indent="-228600" algn="l" eaLnBrk="0" hangingPunct="0">
              <a:spcBef>
                <a:spcPct val="0"/>
              </a:spcBef>
              <a:buChar char="•"/>
              <a:defRPr sz="2200" b="1">
                <a:solidFill>
                  <a:srgbClr val="0082AA"/>
                </a:solidFill>
                <a:latin typeface="Arial" panose="020B0604020202020204" pitchFamily="34" charset="0"/>
                <a:ea typeface="Arial Unicode MS" pitchFamily="34" charset="-128"/>
                <a:cs typeface="Arial Unicode MS" pitchFamily="34" charset="-128"/>
              </a:defRPr>
            </a:lvl5pPr>
            <a:lvl6pPr marL="2514600" indent="-228600" eaLnBrk="0" fontAlgn="base" hangingPunct="0">
              <a:lnSpc>
                <a:spcPct val="90000"/>
              </a:lnSpc>
              <a:spcBef>
                <a:spcPct val="0"/>
              </a:spcBef>
              <a:spcAft>
                <a:spcPct val="0"/>
              </a:spcAft>
              <a:buChar char="•"/>
              <a:defRPr sz="2200" b="1">
                <a:solidFill>
                  <a:srgbClr val="0082AA"/>
                </a:solidFill>
                <a:latin typeface="Arial" panose="020B0604020202020204" pitchFamily="34" charset="0"/>
                <a:ea typeface="Arial Unicode MS" pitchFamily="34" charset="-128"/>
                <a:cs typeface="Arial Unicode MS" pitchFamily="34" charset="-128"/>
              </a:defRPr>
            </a:lvl6pPr>
            <a:lvl7pPr marL="2971800" indent="-228600" eaLnBrk="0" fontAlgn="base" hangingPunct="0">
              <a:lnSpc>
                <a:spcPct val="90000"/>
              </a:lnSpc>
              <a:spcBef>
                <a:spcPct val="0"/>
              </a:spcBef>
              <a:spcAft>
                <a:spcPct val="0"/>
              </a:spcAft>
              <a:buChar char="•"/>
              <a:defRPr sz="2200" b="1">
                <a:solidFill>
                  <a:srgbClr val="0082AA"/>
                </a:solidFill>
                <a:latin typeface="Arial" panose="020B0604020202020204" pitchFamily="34" charset="0"/>
                <a:ea typeface="Arial Unicode MS" pitchFamily="34" charset="-128"/>
                <a:cs typeface="Arial Unicode MS" pitchFamily="34" charset="-128"/>
              </a:defRPr>
            </a:lvl7pPr>
            <a:lvl8pPr marL="3429000" indent="-228600" eaLnBrk="0" fontAlgn="base" hangingPunct="0">
              <a:lnSpc>
                <a:spcPct val="90000"/>
              </a:lnSpc>
              <a:spcBef>
                <a:spcPct val="0"/>
              </a:spcBef>
              <a:spcAft>
                <a:spcPct val="0"/>
              </a:spcAft>
              <a:buChar char="•"/>
              <a:defRPr sz="2200" b="1">
                <a:solidFill>
                  <a:srgbClr val="0082AA"/>
                </a:solidFill>
                <a:latin typeface="Arial" panose="020B0604020202020204" pitchFamily="34" charset="0"/>
                <a:ea typeface="Arial Unicode MS" pitchFamily="34" charset="-128"/>
                <a:cs typeface="Arial Unicode MS" pitchFamily="34" charset="-128"/>
              </a:defRPr>
            </a:lvl8pPr>
            <a:lvl9pPr marL="3886200" indent="-228600" eaLnBrk="0" fontAlgn="base" hangingPunct="0">
              <a:lnSpc>
                <a:spcPct val="90000"/>
              </a:lnSpc>
              <a:spcBef>
                <a:spcPct val="0"/>
              </a:spcBef>
              <a:spcAft>
                <a:spcPct val="0"/>
              </a:spcAft>
              <a:buChar char="•"/>
              <a:defRPr sz="2200" b="1">
                <a:solidFill>
                  <a:srgbClr val="0082AA"/>
                </a:solidFill>
                <a:latin typeface="Arial" panose="020B0604020202020204" pitchFamily="34" charset="0"/>
                <a:ea typeface="Arial Unicode MS" pitchFamily="34" charset="-128"/>
                <a:cs typeface="Arial Unicode MS" pitchFamily="34" charset="-128"/>
              </a:defRPr>
            </a:lvl9pPr>
          </a:lstStyle>
          <a:p>
            <a:pPr algn="ctr" eaLnBrk="1" hangingPunct="1">
              <a:spcBef>
                <a:spcPct val="30000"/>
              </a:spcBef>
              <a:buSzTx/>
              <a:buFontTx/>
              <a:buNone/>
            </a:pPr>
            <a:r>
              <a:rPr lang="en-US" altLang="en-US" sz="1200" b="0" i="1" dirty="0">
                <a:solidFill>
                  <a:schemeClr val="tx1"/>
                </a:solidFill>
              </a:rPr>
              <a:t>2016-2017 Storm Response</a:t>
            </a:r>
          </a:p>
        </p:txBody>
      </p:sp>
    </p:spTree>
    <p:extLst>
      <p:ext uri="{BB962C8B-B14F-4D97-AF65-F5344CB8AC3E}">
        <p14:creationId xmlns:p14="http://schemas.microsoft.com/office/powerpoint/2010/main" val="1976335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3B66E9A-13EC-45CA-A896-D8F66F52C6E0}"/>
              </a:ext>
            </a:extLst>
          </p:cNvPr>
          <p:cNvSpPr>
            <a:spLocks noGrp="1"/>
          </p:cNvSpPr>
          <p:nvPr>
            <p:ph type="title"/>
          </p:nvPr>
        </p:nvSpPr>
        <p:spPr>
          <a:xfrm>
            <a:off x="1666565" y="65314"/>
            <a:ext cx="6273787" cy="1325563"/>
          </a:xfrm>
        </p:spPr>
        <p:txBody>
          <a:bodyPr>
            <a:normAutofit/>
          </a:bodyPr>
          <a:lstStyle/>
          <a:p>
            <a:r>
              <a:rPr lang="en-US" sz="2800" b="1" dirty="0"/>
              <a:t>Infrastructure Sensitive to Geohazards</a:t>
            </a:r>
          </a:p>
        </p:txBody>
      </p:sp>
      <p:sp>
        <p:nvSpPr>
          <p:cNvPr id="12" name="Content Placeholder 2">
            <a:extLst>
              <a:ext uri="{FF2B5EF4-FFF2-40B4-BE49-F238E27FC236}">
                <a16:creationId xmlns:a16="http://schemas.microsoft.com/office/drawing/2014/main" id="{0247CB06-92FF-4320-AD71-6BE5A9C4F8AB}"/>
              </a:ext>
            </a:extLst>
          </p:cNvPr>
          <p:cNvSpPr>
            <a:spLocks noGrp="1"/>
          </p:cNvSpPr>
          <p:nvPr>
            <p:ph idx="1"/>
          </p:nvPr>
        </p:nvSpPr>
        <p:spPr>
          <a:xfrm>
            <a:off x="305577" y="1521642"/>
            <a:ext cx="5629275" cy="4351338"/>
          </a:xfrm>
        </p:spPr>
        <p:txBody>
          <a:bodyPr>
            <a:normAutofit/>
          </a:bodyPr>
          <a:lstStyle/>
          <a:p>
            <a:pPr marL="457200" lvl="1" indent="0">
              <a:buNone/>
            </a:pPr>
            <a:endParaRPr lang="en-US" sz="2600" dirty="0"/>
          </a:p>
          <a:p>
            <a:r>
              <a:rPr lang="en-US" sz="2400" dirty="0"/>
              <a:t>Facilities</a:t>
            </a:r>
          </a:p>
          <a:p>
            <a:pPr lvl="1"/>
            <a:r>
              <a:rPr lang="en-US" sz="2000" dirty="0"/>
              <a:t>Nuclear</a:t>
            </a:r>
          </a:p>
          <a:p>
            <a:pPr lvl="1"/>
            <a:r>
              <a:rPr lang="en-US" sz="2000" dirty="0"/>
              <a:t>Hydro</a:t>
            </a:r>
          </a:p>
          <a:p>
            <a:pPr lvl="1"/>
            <a:r>
              <a:rPr lang="en-US" sz="2000" dirty="0"/>
              <a:t>Gas storage</a:t>
            </a:r>
          </a:p>
          <a:p>
            <a:pPr lvl="1"/>
            <a:r>
              <a:rPr lang="en-US" sz="2000" dirty="0"/>
              <a:t>Other critical facilities</a:t>
            </a:r>
          </a:p>
          <a:p>
            <a:pPr marL="457200" lvl="1" indent="0">
              <a:buNone/>
            </a:pPr>
            <a:endParaRPr lang="en-US" sz="2000" dirty="0"/>
          </a:p>
          <a:p>
            <a:r>
              <a:rPr lang="en-US" sz="2400" dirty="0"/>
              <a:t>Linear Infrastructure </a:t>
            </a:r>
          </a:p>
          <a:p>
            <a:pPr lvl="1"/>
            <a:r>
              <a:rPr lang="en-US" sz="2000" dirty="0"/>
              <a:t>Water conveyance</a:t>
            </a:r>
          </a:p>
          <a:p>
            <a:pPr lvl="1"/>
            <a:r>
              <a:rPr lang="en-US" sz="2000" dirty="0"/>
              <a:t>Electric transmission/distribution</a:t>
            </a:r>
          </a:p>
          <a:p>
            <a:pPr lvl="1"/>
            <a:r>
              <a:rPr lang="en-US" sz="2000" dirty="0"/>
              <a:t>Gas transmission/distribution</a:t>
            </a:r>
          </a:p>
          <a:p>
            <a:pPr lvl="1"/>
            <a:endParaRPr lang="en-US" sz="2800" dirty="0"/>
          </a:p>
          <a:p>
            <a:pPr marL="457200" lvl="1" indent="0">
              <a:buNone/>
            </a:pPr>
            <a:endParaRPr lang="en-US" dirty="0"/>
          </a:p>
          <a:p>
            <a:pPr marL="457200" lvl="1" indent="0">
              <a:buNone/>
            </a:pPr>
            <a:endParaRPr lang="en-US" sz="2800" b="1" dirty="0"/>
          </a:p>
          <a:p>
            <a:pPr marL="457200" lvl="1" indent="0">
              <a:buNone/>
            </a:pPr>
            <a:endParaRPr lang="en-US" sz="2800" dirty="0"/>
          </a:p>
          <a:p>
            <a:pPr marL="457200" lvl="1" indent="0">
              <a:buNone/>
            </a:pPr>
            <a:endParaRPr lang="en-US" sz="2800" dirty="0"/>
          </a:p>
          <a:p>
            <a:pPr lvl="1"/>
            <a:endParaRPr lang="en-US" sz="2800" dirty="0"/>
          </a:p>
          <a:p>
            <a:pPr marL="457200" lvl="1" indent="0">
              <a:buNone/>
            </a:pPr>
            <a:endParaRPr lang="en-US" dirty="0"/>
          </a:p>
          <a:p>
            <a:endParaRPr lang="en-US" dirty="0"/>
          </a:p>
          <a:p>
            <a:pPr marL="457200" lvl="1" indent="0">
              <a:buNone/>
            </a:pPr>
            <a:endParaRPr lang="en-US" dirty="0"/>
          </a:p>
          <a:p>
            <a:endParaRPr lang="en-US" dirty="0"/>
          </a:p>
          <a:p>
            <a:pPr marL="457200" lvl="1" indent="0">
              <a:buNone/>
            </a:pPr>
            <a:endParaRPr lang="en-US" dirty="0"/>
          </a:p>
        </p:txBody>
      </p:sp>
      <p:pic>
        <p:nvPicPr>
          <p:cNvPr id="13" name="Picture 12" descr="A close up of a map&#10;&#10;Description automatically generated">
            <a:extLst>
              <a:ext uri="{FF2B5EF4-FFF2-40B4-BE49-F238E27FC236}">
                <a16:creationId xmlns:a16="http://schemas.microsoft.com/office/drawing/2014/main" id="{0A2F716D-EEB3-4EDF-94AE-8438EF3104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510" t="8845" r="22955" b="3423"/>
          <a:stretch/>
        </p:blipFill>
        <p:spPr>
          <a:xfrm>
            <a:off x="4198224" y="1324948"/>
            <a:ext cx="4507377" cy="5075852"/>
          </a:xfrm>
          <a:prstGeom prst="rect">
            <a:avLst/>
          </a:prstGeom>
        </p:spPr>
      </p:pic>
      <p:sp>
        <p:nvSpPr>
          <p:cNvPr id="14" name="Rectangle 13">
            <a:extLst>
              <a:ext uri="{FF2B5EF4-FFF2-40B4-BE49-F238E27FC236}">
                <a16:creationId xmlns:a16="http://schemas.microsoft.com/office/drawing/2014/main" id="{9F657B2D-D4AB-4950-9E26-B6ACA76FF1F1}"/>
              </a:ext>
            </a:extLst>
          </p:cNvPr>
          <p:cNvSpPr/>
          <p:nvPr/>
        </p:nvSpPr>
        <p:spPr>
          <a:xfrm>
            <a:off x="6703503" y="1254620"/>
            <a:ext cx="2300538" cy="1594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05196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5B85D-3945-4495-8F15-1AD391FCFA1D}"/>
              </a:ext>
            </a:extLst>
          </p:cNvPr>
          <p:cNvSpPr>
            <a:spLocks noGrp="1"/>
          </p:cNvSpPr>
          <p:nvPr>
            <p:ph type="title"/>
          </p:nvPr>
        </p:nvSpPr>
        <p:spPr>
          <a:xfrm>
            <a:off x="515125" y="1153572"/>
            <a:ext cx="2400300" cy="4461163"/>
          </a:xfrm>
        </p:spPr>
        <p:txBody>
          <a:bodyPr>
            <a:normAutofit/>
          </a:bodyPr>
          <a:lstStyle/>
          <a:p>
            <a:r>
              <a:rPr lang="en-US" b="1" dirty="0">
                <a:solidFill>
                  <a:srgbClr val="FFFFFF"/>
                </a:solidFill>
              </a:rPr>
              <a:t>Duties </a:t>
            </a:r>
            <a:br>
              <a:rPr lang="en-US" b="1" dirty="0">
                <a:solidFill>
                  <a:srgbClr val="FFFFFF"/>
                </a:solidFill>
              </a:rPr>
            </a:br>
            <a:r>
              <a:rPr lang="en-US" sz="2000" b="1" dirty="0">
                <a:solidFill>
                  <a:srgbClr val="FFFFFF"/>
                </a:solidFill>
              </a:rPr>
              <a:t>(what I did yesterday)</a:t>
            </a:r>
          </a:p>
        </p:txBody>
      </p:sp>
      <p:sp>
        <p:nvSpPr>
          <p:cNvPr id="33" name="Arc 3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Content Placeholder 2">
            <a:extLst>
              <a:ext uri="{FF2B5EF4-FFF2-40B4-BE49-F238E27FC236}">
                <a16:creationId xmlns:a16="http://schemas.microsoft.com/office/drawing/2014/main" id="{D1493861-B469-40B7-A10A-63B1CADAA9C2}"/>
              </a:ext>
            </a:extLst>
          </p:cNvPr>
          <p:cNvSpPr>
            <a:spLocks noGrp="1"/>
          </p:cNvSpPr>
          <p:nvPr>
            <p:ph idx="1"/>
          </p:nvPr>
        </p:nvSpPr>
        <p:spPr>
          <a:xfrm>
            <a:off x="3354142" y="1020552"/>
            <a:ext cx="5179868" cy="5585619"/>
          </a:xfrm>
        </p:spPr>
        <p:txBody>
          <a:bodyPr anchor="ctr">
            <a:normAutofit lnSpcReduction="10000"/>
          </a:bodyPr>
          <a:lstStyle/>
          <a:p>
            <a:r>
              <a:rPr lang="en-US" sz="1800" dirty="0"/>
              <a:t>Memo on maximum credible earthquake selection for a transmission tower upgrade</a:t>
            </a:r>
          </a:p>
          <a:p>
            <a:r>
              <a:rPr lang="en-US" sz="1800" dirty="0"/>
              <a:t>Meeting to review proposals for 2021 pipeline fault crossing studies in the Eastern California Shear Zone</a:t>
            </a:r>
          </a:p>
          <a:p>
            <a:r>
              <a:rPr lang="en-US" sz="1800" dirty="0"/>
              <a:t>Meeting to review results of regional </a:t>
            </a:r>
            <a:r>
              <a:rPr lang="en-US" sz="1800" dirty="0" err="1"/>
              <a:t>InSAR</a:t>
            </a:r>
            <a:r>
              <a:rPr lang="en-US" sz="1800" dirty="0"/>
              <a:t> monitoring of landslides near gas transmission lines</a:t>
            </a:r>
          </a:p>
          <a:p>
            <a:r>
              <a:rPr lang="en-US" sz="1800" dirty="0"/>
              <a:t>Meeting to discuss scope and schedule to develop an update to our seismic source model for NE California</a:t>
            </a:r>
          </a:p>
          <a:p>
            <a:r>
              <a:rPr lang="en-US" sz="1800" dirty="0"/>
              <a:t>Map for a sensitivity analysis to determine the impact of spatial variations in the use of ground motion prediction equations for normal fault earthquakes</a:t>
            </a:r>
          </a:p>
          <a:p>
            <a:r>
              <a:rPr lang="en-US" sz="1800" dirty="0"/>
              <a:t>Review of a proposal for a workshop to standard post earthquake mapping and data collection based on lessons learned from recent earthquakes</a:t>
            </a:r>
          </a:p>
          <a:p>
            <a:r>
              <a:rPr lang="en-US" sz="1800" dirty="0"/>
              <a:t>Review of structural complexity mapping for a new fault displacement hazard analysis model</a:t>
            </a:r>
          </a:p>
          <a:p>
            <a:r>
              <a:rPr lang="en-US" sz="1800" dirty="0"/>
              <a:t>Research on a potentially active fault near a gas transmission line</a:t>
            </a:r>
          </a:p>
          <a:p>
            <a:endParaRPr lang="en-US" sz="1600" dirty="0"/>
          </a:p>
          <a:p>
            <a:endParaRPr lang="en-US" sz="1600" dirty="0"/>
          </a:p>
          <a:p>
            <a:endParaRPr lang="en-US" sz="1600" dirty="0"/>
          </a:p>
        </p:txBody>
      </p:sp>
      <p:sp>
        <p:nvSpPr>
          <p:cNvPr id="20" name="Title 1">
            <a:extLst>
              <a:ext uri="{FF2B5EF4-FFF2-40B4-BE49-F238E27FC236}">
                <a16:creationId xmlns:a16="http://schemas.microsoft.com/office/drawing/2014/main" id="{4B2AF727-6698-4BED-97E6-6683E6CA6033}"/>
              </a:ext>
            </a:extLst>
          </p:cNvPr>
          <p:cNvSpPr txBox="1">
            <a:spLocks/>
          </p:cNvSpPr>
          <p:nvPr/>
        </p:nvSpPr>
        <p:spPr>
          <a:xfrm>
            <a:off x="989628" y="2155372"/>
            <a:ext cx="7072021" cy="41148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spcAft>
                <a:spcPts val="600"/>
              </a:spcAft>
            </a:pPr>
            <a:endParaRPr lang="en-US" sz="2800" b="1"/>
          </a:p>
          <a:p>
            <a:pPr>
              <a:spcAft>
                <a:spcPts val="600"/>
              </a:spcAft>
            </a:pPr>
            <a:endParaRPr lang="en-US" sz="2800" b="1"/>
          </a:p>
          <a:p>
            <a:pPr>
              <a:spcAft>
                <a:spcPts val="600"/>
              </a:spcAft>
            </a:pPr>
            <a:endParaRPr lang="en-US" sz="2800" b="1"/>
          </a:p>
        </p:txBody>
      </p:sp>
    </p:spTree>
    <p:extLst>
      <p:ext uri="{BB962C8B-B14F-4D97-AF65-F5344CB8AC3E}">
        <p14:creationId xmlns:p14="http://schemas.microsoft.com/office/powerpoint/2010/main" val="979464193"/>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1E1B93-252D-4EF7-A9A6-C115DB5D3B08}"/>
              </a:ext>
            </a:extLst>
          </p:cNvPr>
          <p:cNvSpPr txBox="1"/>
          <p:nvPr/>
        </p:nvSpPr>
        <p:spPr>
          <a:xfrm>
            <a:off x="1935799" y="5099427"/>
            <a:ext cx="2309631" cy="400110"/>
          </a:xfrm>
          <a:prstGeom prst="rect">
            <a:avLst/>
          </a:prstGeom>
          <a:noFill/>
        </p:spPr>
        <p:txBody>
          <a:bodyPr wrap="square" rtlCol="0">
            <a:spAutoFit/>
          </a:bodyPr>
          <a:lstStyle/>
          <a:p>
            <a:r>
              <a:rPr lang="en-US" sz="2000" dirty="0"/>
              <a:t>B.A. Political Science </a:t>
            </a:r>
            <a:endParaRPr lang="en-US" sz="2800" dirty="0"/>
          </a:p>
        </p:txBody>
      </p:sp>
      <p:sp>
        <p:nvSpPr>
          <p:cNvPr id="5" name="Arrow: Curved Up 4">
            <a:extLst>
              <a:ext uri="{FF2B5EF4-FFF2-40B4-BE49-F238E27FC236}">
                <a16:creationId xmlns:a16="http://schemas.microsoft.com/office/drawing/2014/main" id="{FEB396E5-CFAF-4169-A023-BE550796AAD7}"/>
              </a:ext>
            </a:extLst>
          </p:cNvPr>
          <p:cNvSpPr/>
          <p:nvPr/>
        </p:nvSpPr>
        <p:spPr>
          <a:xfrm rot="16200000">
            <a:off x="4703407" y="4795240"/>
            <a:ext cx="772969" cy="41979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201382AC-EAB3-4153-AA2E-4E22CA6B76C8}"/>
              </a:ext>
            </a:extLst>
          </p:cNvPr>
          <p:cNvSpPr txBox="1"/>
          <p:nvPr/>
        </p:nvSpPr>
        <p:spPr>
          <a:xfrm>
            <a:off x="2193556" y="4568557"/>
            <a:ext cx="2179953" cy="400110"/>
          </a:xfrm>
          <a:prstGeom prst="rect">
            <a:avLst/>
          </a:prstGeom>
          <a:noFill/>
        </p:spPr>
        <p:txBody>
          <a:bodyPr wrap="square" rtlCol="0">
            <a:spAutoFit/>
          </a:bodyPr>
          <a:lstStyle/>
          <a:p>
            <a:r>
              <a:rPr lang="en-US" sz="2000" dirty="0"/>
              <a:t>B.A. Geology</a:t>
            </a:r>
          </a:p>
        </p:txBody>
      </p:sp>
      <p:sp>
        <p:nvSpPr>
          <p:cNvPr id="7" name="Arrow: Curved Up 6">
            <a:extLst>
              <a:ext uri="{FF2B5EF4-FFF2-40B4-BE49-F238E27FC236}">
                <a16:creationId xmlns:a16="http://schemas.microsoft.com/office/drawing/2014/main" id="{EFE82FCA-F6FA-42BC-B6AB-A070E10632FB}"/>
              </a:ext>
            </a:extLst>
          </p:cNvPr>
          <p:cNvSpPr/>
          <p:nvPr/>
        </p:nvSpPr>
        <p:spPr>
          <a:xfrm rot="16200000" flipV="1">
            <a:off x="307283" y="1540173"/>
            <a:ext cx="904568" cy="49277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686E03A9-DFC8-4E45-8FF8-EA8A93E14A00}"/>
              </a:ext>
            </a:extLst>
          </p:cNvPr>
          <p:cNvSpPr txBox="1"/>
          <p:nvPr/>
        </p:nvSpPr>
        <p:spPr>
          <a:xfrm>
            <a:off x="2060787" y="3983648"/>
            <a:ext cx="1858072" cy="400110"/>
          </a:xfrm>
          <a:prstGeom prst="rect">
            <a:avLst/>
          </a:prstGeom>
          <a:noFill/>
        </p:spPr>
        <p:txBody>
          <a:bodyPr wrap="square" rtlCol="0">
            <a:spAutoFit/>
          </a:bodyPr>
          <a:lstStyle/>
          <a:p>
            <a:r>
              <a:rPr lang="en-US" sz="2000" dirty="0"/>
              <a:t>Geology Break</a:t>
            </a:r>
          </a:p>
        </p:txBody>
      </p:sp>
      <p:sp>
        <p:nvSpPr>
          <p:cNvPr id="9" name="Arrow: Curved Up 8">
            <a:extLst>
              <a:ext uri="{FF2B5EF4-FFF2-40B4-BE49-F238E27FC236}">
                <a16:creationId xmlns:a16="http://schemas.microsoft.com/office/drawing/2014/main" id="{FEC7AD22-4B80-47D4-86FF-43CA8A78E301}"/>
              </a:ext>
            </a:extLst>
          </p:cNvPr>
          <p:cNvSpPr/>
          <p:nvPr/>
        </p:nvSpPr>
        <p:spPr>
          <a:xfrm rot="16200000">
            <a:off x="4668269" y="3702351"/>
            <a:ext cx="797572" cy="39082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5FDE33AA-8810-4D07-906A-CD9D72AA5E2A}"/>
              </a:ext>
            </a:extLst>
          </p:cNvPr>
          <p:cNvSpPr txBox="1"/>
          <p:nvPr/>
        </p:nvSpPr>
        <p:spPr>
          <a:xfrm>
            <a:off x="1074076" y="3347212"/>
            <a:ext cx="3868797" cy="400110"/>
          </a:xfrm>
          <a:prstGeom prst="rect">
            <a:avLst/>
          </a:prstGeom>
          <a:noFill/>
        </p:spPr>
        <p:txBody>
          <a:bodyPr wrap="square" rtlCol="0">
            <a:spAutoFit/>
          </a:bodyPr>
          <a:lstStyle/>
          <a:p>
            <a:r>
              <a:rPr lang="en-US" sz="2000" dirty="0"/>
              <a:t> MS Central Washington University</a:t>
            </a:r>
          </a:p>
        </p:txBody>
      </p:sp>
      <p:sp>
        <p:nvSpPr>
          <p:cNvPr id="13" name="Arrow: Curved Up 12">
            <a:extLst>
              <a:ext uri="{FF2B5EF4-FFF2-40B4-BE49-F238E27FC236}">
                <a16:creationId xmlns:a16="http://schemas.microsoft.com/office/drawing/2014/main" id="{D219C477-7F8A-4396-ADAC-C1E5E679F300}"/>
              </a:ext>
            </a:extLst>
          </p:cNvPr>
          <p:cNvSpPr/>
          <p:nvPr/>
        </p:nvSpPr>
        <p:spPr>
          <a:xfrm rot="16200000">
            <a:off x="4631584" y="2346829"/>
            <a:ext cx="896987" cy="36478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4A38F3D2-BAA6-4FF2-B6B7-C8420DE8ED1B}"/>
              </a:ext>
            </a:extLst>
          </p:cNvPr>
          <p:cNvSpPr txBox="1"/>
          <p:nvPr/>
        </p:nvSpPr>
        <p:spPr>
          <a:xfrm>
            <a:off x="1352827" y="1945672"/>
            <a:ext cx="3946853" cy="400110"/>
          </a:xfrm>
          <a:prstGeom prst="rect">
            <a:avLst/>
          </a:prstGeom>
          <a:noFill/>
        </p:spPr>
        <p:txBody>
          <a:bodyPr wrap="square" rtlCol="0">
            <a:spAutoFit/>
          </a:bodyPr>
          <a:lstStyle/>
          <a:p>
            <a:r>
              <a:rPr lang="en-US" sz="2000" dirty="0"/>
              <a:t>Ph.D. Oregon State University</a:t>
            </a:r>
          </a:p>
        </p:txBody>
      </p:sp>
      <p:sp>
        <p:nvSpPr>
          <p:cNvPr id="15" name="Arrow: Curved Up 14">
            <a:extLst>
              <a:ext uri="{FF2B5EF4-FFF2-40B4-BE49-F238E27FC236}">
                <a16:creationId xmlns:a16="http://schemas.microsoft.com/office/drawing/2014/main" id="{A25BF2FE-84BB-4E92-A591-A4E61CAD7722}"/>
              </a:ext>
            </a:extLst>
          </p:cNvPr>
          <p:cNvSpPr/>
          <p:nvPr/>
        </p:nvSpPr>
        <p:spPr>
          <a:xfrm rot="16200000" flipV="1">
            <a:off x="451116" y="4146151"/>
            <a:ext cx="823817" cy="4197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urved Up 15">
            <a:extLst>
              <a:ext uri="{FF2B5EF4-FFF2-40B4-BE49-F238E27FC236}">
                <a16:creationId xmlns:a16="http://schemas.microsoft.com/office/drawing/2014/main" id="{F180D731-4D3C-4C1A-AA17-1C38809B9FC4}"/>
              </a:ext>
            </a:extLst>
          </p:cNvPr>
          <p:cNvSpPr/>
          <p:nvPr/>
        </p:nvSpPr>
        <p:spPr>
          <a:xfrm rot="16200000" flipV="1">
            <a:off x="376973" y="2935393"/>
            <a:ext cx="896987" cy="47527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extLst>
              <a:ext uri="{FF2B5EF4-FFF2-40B4-BE49-F238E27FC236}">
                <a16:creationId xmlns:a16="http://schemas.microsoft.com/office/drawing/2014/main" id="{C87490CF-759F-42CF-9B54-A1677077D397}"/>
              </a:ext>
            </a:extLst>
          </p:cNvPr>
          <p:cNvSpPr txBox="1"/>
          <p:nvPr/>
        </p:nvSpPr>
        <p:spPr>
          <a:xfrm>
            <a:off x="1180211" y="2655776"/>
            <a:ext cx="3532896" cy="400110"/>
          </a:xfrm>
          <a:prstGeom prst="rect">
            <a:avLst/>
          </a:prstGeom>
          <a:noFill/>
        </p:spPr>
        <p:txBody>
          <a:bodyPr wrap="square" rtlCol="0">
            <a:spAutoFit/>
          </a:bodyPr>
          <a:lstStyle/>
          <a:p>
            <a:r>
              <a:rPr lang="en-US" sz="2000" dirty="0"/>
              <a:t> Earth Consultants International</a:t>
            </a:r>
          </a:p>
        </p:txBody>
      </p:sp>
      <p:sp>
        <p:nvSpPr>
          <p:cNvPr id="19" name="TextBox 18">
            <a:extLst>
              <a:ext uri="{FF2B5EF4-FFF2-40B4-BE49-F238E27FC236}">
                <a16:creationId xmlns:a16="http://schemas.microsoft.com/office/drawing/2014/main" id="{D92ADB3C-C866-41A4-A73B-4C48686BA321}"/>
              </a:ext>
            </a:extLst>
          </p:cNvPr>
          <p:cNvSpPr txBox="1"/>
          <p:nvPr/>
        </p:nvSpPr>
        <p:spPr>
          <a:xfrm>
            <a:off x="1546443" y="1262791"/>
            <a:ext cx="3946853" cy="400110"/>
          </a:xfrm>
          <a:prstGeom prst="rect">
            <a:avLst/>
          </a:prstGeom>
          <a:noFill/>
        </p:spPr>
        <p:txBody>
          <a:bodyPr wrap="square" rtlCol="0">
            <a:spAutoFit/>
          </a:bodyPr>
          <a:lstStyle/>
          <a:p>
            <a:r>
              <a:rPr lang="en-US" sz="2000" dirty="0"/>
              <a:t>Pacific Gas and Electric</a:t>
            </a:r>
          </a:p>
        </p:txBody>
      </p:sp>
      <p:sp>
        <p:nvSpPr>
          <p:cNvPr id="21" name="Rectangle 20">
            <a:extLst>
              <a:ext uri="{FF2B5EF4-FFF2-40B4-BE49-F238E27FC236}">
                <a16:creationId xmlns:a16="http://schemas.microsoft.com/office/drawing/2014/main" id="{6716F7E7-3CC9-4395-A22B-2343561AB2AF}"/>
              </a:ext>
            </a:extLst>
          </p:cNvPr>
          <p:cNvSpPr/>
          <p:nvPr/>
        </p:nvSpPr>
        <p:spPr>
          <a:xfrm>
            <a:off x="6651343" y="4951838"/>
            <a:ext cx="1061829" cy="400110"/>
          </a:xfrm>
          <a:prstGeom prst="rect">
            <a:avLst/>
          </a:prstGeom>
        </p:spPr>
        <p:txBody>
          <a:bodyPr wrap="none">
            <a:spAutoFit/>
          </a:bodyPr>
          <a:lstStyle/>
          <a:p>
            <a:r>
              <a:rPr lang="en-US" sz="2000" b="1" dirty="0"/>
              <a:t>Attitude</a:t>
            </a:r>
          </a:p>
        </p:txBody>
      </p:sp>
      <p:sp>
        <p:nvSpPr>
          <p:cNvPr id="25" name="Rectangle 24">
            <a:extLst>
              <a:ext uri="{FF2B5EF4-FFF2-40B4-BE49-F238E27FC236}">
                <a16:creationId xmlns:a16="http://schemas.microsoft.com/office/drawing/2014/main" id="{FC2E8417-ECDC-4A26-B154-EB7C4FCEBC29}"/>
              </a:ext>
            </a:extLst>
          </p:cNvPr>
          <p:cNvSpPr/>
          <p:nvPr/>
        </p:nvSpPr>
        <p:spPr>
          <a:xfrm>
            <a:off x="6586028" y="5287741"/>
            <a:ext cx="1250086" cy="400110"/>
          </a:xfrm>
          <a:prstGeom prst="rect">
            <a:avLst/>
          </a:prstGeom>
        </p:spPr>
        <p:txBody>
          <a:bodyPr wrap="none">
            <a:spAutoFit/>
          </a:bodyPr>
          <a:lstStyle/>
          <a:p>
            <a:r>
              <a:rPr lang="en-US" sz="2000" b="1" dirty="0"/>
              <a:t>Resilience</a:t>
            </a:r>
          </a:p>
        </p:txBody>
      </p:sp>
      <p:pic>
        <p:nvPicPr>
          <p:cNvPr id="26" name="Picture 25" descr="A group of people posing for the camera&#10;&#10;Description automatically generated">
            <a:extLst>
              <a:ext uri="{FF2B5EF4-FFF2-40B4-BE49-F238E27FC236}">
                <a16:creationId xmlns:a16="http://schemas.microsoft.com/office/drawing/2014/main" id="{90E8177F-3383-4669-A840-3DE0087AB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7503" y="2099387"/>
            <a:ext cx="3468395" cy="2601296"/>
          </a:xfrm>
          <a:prstGeom prst="rect">
            <a:avLst/>
          </a:prstGeom>
        </p:spPr>
      </p:pic>
      <p:sp>
        <p:nvSpPr>
          <p:cNvPr id="27" name="Title 1">
            <a:extLst>
              <a:ext uri="{FF2B5EF4-FFF2-40B4-BE49-F238E27FC236}">
                <a16:creationId xmlns:a16="http://schemas.microsoft.com/office/drawing/2014/main" id="{E57D9788-660B-4107-9752-8C0E38BC1004}"/>
              </a:ext>
            </a:extLst>
          </p:cNvPr>
          <p:cNvSpPr>
            <a:spLocks noGrp="1"/>
          </p:cNvSpPr>
          <p:nvPr>
            <p:ph type="title"/>
          </p:nvPr>
        </p:nvSpPr>
        <p:spPr>
          <a:xfrm>
            <a:off x="3350275" y="0"/>
            <a:ext cx="4459448" cy="1325563"/>
          </a:xfrm>
        </p:spPr>
        <p:txBody>
          <a:bodyPr>
            <a:normAutofit/>
          </a:bodyPr>
          <a:lstStyle/>
          <a:p>
            <a:r>
              <a:rPr lang="en-US" sz="2800" b="1" dirty="0"/>
              <a:t>Lessons Learned </a:t>
            </a:r>
          </a:p>
        </p:txBody>
      </p:sp>
    </p:spTree>
    <p:extLst>
      <p:ext uri="{BB962C8B-B14F-4D97-AF65-F5344CB8AC3E}">
        <p14:creationId xmlns:p14="http://schemas.microsoft.com/office/powerpoint/2010/main" val="539282104"/>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1E1B93-252D-4EF7-A9A6-C115DB5D3B08}"/>
              </a:ext>
            </a:extLst>
          </p:cNvPr>
          <p:cNvSpPr txBox="1"/>
          <p:nvPr/>
        </p:nvSpPr>
        <p:spPr>
          <a:xfrm>
            <a:off x="1935799" y="5099427"/>
            <a:ext cx="2309631" cy="400110"/>
          </a:xfrm>
          <a:prstGeom prst="rect">
            <a:avLst/>
          </a:prstGeom>
          <a:noFill/>
        </p:spPr>
        <p:txBody>
          <a:bodyPr wrap="square" rtlCol="0">
            <a:spAutoFit/>
          </a:bodyPr>
          <a:lstStyle/>
          <a:p>
            <a:r>
              <a:rPr lang="en-US" sz="2000" dirty="0"/>
              <a:t>B.A. Political Science </a:t>
            </a:r>
            <a:endParaRPr lang="en-US" sz="2800" dirty="0"/>
          </a:p>
        </p:txBody>
      </p:sp>
      <p:sp>
        <p:nvSpPr>
          <p:cNvPr id="5" name="Arrow: Curved Up 4">
            <a:extLst>
              <a:ext uri="{FF2B5EF4-FFF2-40B4-BE49-F238E27FC236}">
                <a16:creationId xmlns:a16="http://schemas.microsoft.com/office/drawing/2014/main" id="{FEB396E5-CFAF-4169-A023-BE550796AAD7}"/>
              </a:ext>
            </a:extLst>
          </p:cNvPr>
          <p:cNvSpPr/>
          <p:nvPr/>
        </p:nvSpPr>
        <p:spPr>
          <a:xfrm rot="16200000">
            <a:off x="4703407" y="4795240"/>
            <a:ext cx="772969" cy="41979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201382AC-EAB3-4153-AA2E-4E22CA6B76C8}"/>
              </a:ext>
            </a:extLst>
          </p:cNvPr>
          <p:cNvSpPr txBox="1"/>
          <p:nvPr/>
        </p:nvSpPr>
        <p:spPr>
          <a:xfrm>
            <a:off x="2193556" y="4568557"/>
            <a:ext cx="2179953" cy="400110"/>
          </a:xfrm>
          <a:prstGeom prst="rect">
            <a:avLst/>
          </a:prstGeom>
          <a:noFill/>
        </p:spPr>
        <p:txBody>
          <a:bodyPr wrap="square" rtlCol="0">
            <a:spAutoFit/>
          </a:bodyPr>
          <a:lstStyle/>
          <a:p>
            <a:r>
              <a:rPr lang="en-US" sz="2000" dirty="0"/>
              <a:t>B.A. Geology</a:t>
            </a:r>
          </a:p>
        </p:txBody>
      </p:sp>
      <p:sp>
        <p:nvSpPr>
          <p:cNvPr id="7" name="Arrow: Curved Up 6">
            <a:extLst>
              <a:ext uri="{FF2B5EF4-FFF2-40B4-BE49-F238E27FC236}">
                <a16:creationId xmlns:a16="http://schemas.microsoft.com/office/drawing/2014/main" id="{EFE82FCA-F6FA-42BC-B6AB-A070E10632FB}"/>
              </a:ext>
            </a:extLst>
          </p:cNvPr>
          <p:cNvSpPr/>
          <p:nvPr/>
        </p:nvSpPr>
        <p:spPr>
          <a:xfrm rot="16200000" flipV="1">
            <a:off x="307283" y="1540173"/>
            <a:ext cx="904568" cy="49277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686E03A9-DFC8-4E45-8FF8-EA8A93E14A00}"/>
              </a:ext>
            </a:extLst>
          </p:cNvPr>
          <p:cNvSpPr txBox="1"/>
          <p:nvPr/>
        </p:nvSpPr>
        <p:spPr>
          <a:xfrm>
            <a:off x="2060787" y="3983648"/>
            <a:ext cx="1858072" cy="400110"/>
          </a:xfrm>
          <a:prstGeom prst="rect">
            <a:avLst/>
          </a:prstGeom>
          <a:noFill/>
        </p:spPr>
        <p:txBody>
          <a:bodyPr wrap="square" rtlCol="0">
            <a:spAutoFit/>
          </a:bodyPr>
          <a:lstStyle/>
          <a:p>
            <a:r>
              <a:rPr lang="en-US" sz="2000" dirty="0"/>
              <a:t>Geology Break</a:t>
            </a:r>
          </a:p>
        </p:txBody>
      </p:sp>
      <p:sp>
        <p:nvSpPr>
          <p:cNvPr id="9" name="Arrow: Curved Up 8">
            <a:extLst>
              <a:ext uri="{FF2B5EF4-FFF2-40B4-BE49-F238E27FC236}">
                <a16:creationId xmlns:a16="http://schemas.microsoft.com/office/drawing/2014/main" id="{FEC7AD22-4B80-47D4-86FF-43CA8A78E301}"/>
              </a:ext>
            </a:extLst>
          </p:cNvPr>
          <p:cNvSpPr/>
          <p:nvPr/>
        </p:nvSpPr>
        <p:spPr>
          <a:xfrm rot="16200000">
            <a:off x="4668269" y="3702351"/>
            <a:ext cx="797572" cy="39082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5FDE33AA-8810-4D07-906A-CD9D72AA5E2A}"/>
              </a:ext>
            </a:extLst>
          </p:cNvPr>
          <p:cNvSpPr txBox="1"/>
          <p:nvPr/>
        </p:nvSpPr>
        <p:spPr>
          <a:xfrm>
            <a:off x="1074076" y="3347212"/>
            <a:ext cx="3868797" cy="400110"/>
          </a:xfrm>
          <a:prstGeom prst="rect">
            <a:avLst/>
          </a:prstGeom>
          <a:noFill/>
        </p:spPr>
        <p:txBody>
          <a:bodyPr wrap="square" rtlCol="0">
            <a:spAutoFit/>
          </a:bodyPr>
          <a:lstStyle/>
          <a:p>
            <a:r>
              <a:rPr lang="en-US" sz="2000" dirty="0"/>
              <a:t> MS Central Washington University</a:t>
            </a:r>
          </a:p>
        </p:txBody>
      </p:sp>
      <p:sp>
        <p:nvSpPr>
          <p:cNvPr id="13" name="Arrow: Curved Up 12">
            <a:extLst>
              <a:ext uri="{FF2B5EF4-FFF2-40B4-BE49-F238E27FC236}">
                <a16:creationId xmlns:a16="http://schemas.microsoft.com/office/drawing/2014/main" id="{D219C477-7F8A-4396-ADAC-C1E5E679F300}"/>
              </a:ext>
            </a:extLst>
          </p:cNvPr>
          <p:cNvSpPr/>
          <p:nvPr/>
        </p:nvSpPr>
        <p:spPr>
          <a:xfrm rot="16200000">
            <a:off x="4631584" y="2346829"/>
            <a:ext cx="896987" cy="36478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4A38F3D2-BAA6-4FF2-B6B7-C8420DE8ED1B}"/>
              </a:ext>
            </a:extLst>
          </p:cNvPr>
          <p:cNvSpPr txBox="1"/>
          <p:nvPr/>
        </p:nvSpPr>
        <p:spPr>
          <a:xfrm>
            <a:off x="1352827" y="1945672"/>
            <a:ext cx="3946853" cy="400110"/>
          </a:xfrm>
          <a:prstGeom prst="rect">
            <a:avLst/>
          </a:prstGeom>
          <a:noFill/>
        </p:spPr>
        <p:txBody>
          <a:bodyPr wrap="square" rtlCol="0">
            <a:spAutoFit/>
          </a:bodyPr>
          <a:lstStyle/>
          <a:p>
            <a:r>
              <a:rPr lang="en-US" sz="2000" dirty="0"/>
              <a:t>Ph.D. Oregon State University</a:t>
            </a:r>
          </a:p>
        </p:txBody>
      </p:sp>
      <p:sp>
        <p:nvSpPr>
          <p:cNvPr id="15" name="Arrow: Curved Up 14">
            <a:extLst>
              <a:ext uri="{FF2B5EF4-FFF2-40B4-BE49-F238E27FC236}">
                <a16:creationId xmlns:a16="http://schemas.microsoft.com/office/drawing/2014/main" id="{A25BF2FE-84BB-4E92-A591-A4E61CAD7722}"/>
              </a:ext>
            </a:extLst>
          </p:cNvPr>
          <p:cNvSpPr/>
          <p:nvPr/>
        </p:nvSpPr>
        <p:spPr>
          <a:xfrm rot="16200000" flipV="1">
            <a:off x="451116" y="4146151"/>
            <a:ext cx="823817" cy="4197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Arrow: Curved Up 15">
            <a:extLst>
              <a:ext uri="{FF2B5EF4-FFF2-40B4-BE49-F238E27FC236}">
                <a16:creationId xmlns:a16="http://schemas.microsoft.com/office/drawing/2014/main" id="{F180D731-4D3C-4C1A-AA17-1C38809B9FC4}"/>
              </a:ext>
            </a:extLst>
          </p:cNvPr>
          <p:cNvSpPr/>
          <p:nvPr/>
        </p:nvSpPr>
        <p:spPr>
          <a:xfrm rot="16200000" flipV="1">
            <a:off x="376973" y="2935393"/>
            <a:ext cx="896987" cy="47527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extLst>
              <a:ext uri="{FF2B5EF4-FFF2-40B4-BE49-F238E27FC236}">
                <a16:creationId xmlns:a16="http://schemas.microsoft.com/office/drawing/2014/main" id="{C87490CF-759F-42CF-9B54-A1677077D397}"/>
              </a:ext>
            </a:extLst>
          </p:cNvPr>
          <p:cNvSpPr txBox="1"/>
          <p:nvPr/>
        </p:nvSpPr>
        <p:spPr>
          <a:xfrm>
            <a:off x="1180211" y="2655776"/>
            <a:ext cx="3532896" cy="400110"/>
          </a:xfrm>
          <a:prstGeom prst="rect">
            <a:avLst/>
          </a:prstGeom>
          <a:noFill/>
        </p:spPr>
        <p:txBody>
          <a:bodyPr wrap="square" rtlCol="0">
            <a:spAutoFit/>
          </a:bodyPr>
          <a:lstStyle/>
          <a:p>
            <a:r>
              <a:rPr lang="en-US" sz="2000" dirty="0"/>
              <a:t> Earth Consultants International</a:t>
            </a:r>
          </a:p>
        </p:txBody>
      </p:sp>
      <p:sp>
        <p:nvSpPr>
          <p:cNvPr id="19" name="TextBox 18">
            <a:extLst>
              <a:ext uri="{FF2B5EF4-FFF2-40B4-BE49-F238E27FC236}">
                <a16:creationId xmlns:a16="http://schemas.microsoft.com/office/drawing/2014/main" id="{D92ADB3C-C866-41A4-A73B-4C48686BA321}"/>
              </a:ext>
            </a:extLst>
          </p:cNvPr>
          <p:cNvSpPr txBox="1"/>
          <p:nvPr/>
        </p:nvSpPr>
        <p:spPr>
          <a:xfrm>
            <a:off x="1546443" y="1262791"/>
            <a:ext cx="3946853" cy="400110"/>
          </a:xfrm>
          <a:prstGeom prst="rect">
            <a:avLst/>
          </a:prstGeom>
          <a:noFill/>
        </p:spPr>
        <p:txBody>
          <a:bodyPr wrap="square" rtlCol="0">
            <a:spAutoFit/>
          </a:bodyPr>
          <a:lstStyle/>
          <a:p>
            <a:r>
              <a:rPr lang="en-US" sz="2000" dirty="0"/>
              <a:t>Pacific Gas and Electric</a:t>
            </a:r>
          </a:p>
        </p:txBody>
      </p:sp>
      <p:sp>
        <p:nvSpPr>
          <p:cNvPr id="3" name="Rectangle 2">
            <a:extLst>
              <a:ext uri="{FF2B5EF4-FFF2-40B4-BE49-F238E27FC236}">
                <a16:creationId xmlns:a16="http://schemas.microsoft.com/office/drawing/2014/main" id="{B8CD432E-0D32-4CDD-B583-139BFC82F145}"/>
              </a:ext>
            </a:extLst>
          </p:cNvPr>
          <p:cNvSpPr/>
          <p:nvPr/>
        </p:nvSpPr>
        <p:spPr>
          <a:xfrm>
            <a:off x="6513676" y="4280035"/>
            <a:ext cx="1354858" cy="400110"/>
          </a:xfrm>
          <a:prstGeom prst="rect">
            <a:avLst/>
          </a:prstGeom>
        </p:spPr>
        <p:txBody>
          <a:bodyPr wrap="none">
            <a:spAutoFit/>
          </a:bodyPr>
          <a:lstStyle/>
          <a:p>
            <a:r>
              <a:rPr lang="en-US" sz="2000" b="1" dirty="0"/>
              <a:t>Experience</a:t>
            </a:r>
          </a:p>
        </p:txBody>
      </p:sp>
      <p:sp>
        <p:nvSpPr>
          <p:cNvPr id="21" name="Rectangle 20">
            <a:extLst>
              <a:ext uri="{FF2B5EF4-FFF2-40B4-BE49-F238E27FC236}">
                <a16:creationId xmlns:a16="http://schemas.microsoft.com/office/drawing/2014/main" id="{6716F7E7-3CC9-4395-A22B-2343561AB2AF}"/>
              </a:ext>
            </a:extLst>
          </p:cNvPr>
          <p:cNvSpPr/>
          <p:nvPr/>
        </p:nvSpPr>
        <p:spPr>
          <a:xfrm>
            <a:off x="6651343" y="4951838"/>
            <a:ext cx="1061829" cy="400110"/>
          </a:xfrm>
          <a:prstGeom prst="rect">
            <a:avLst/>
          </a:prstGeom>
        </p:spPr>
        <p:txBody>
          <a:bodyPr wrap="none">
            <a:spAutoFit/>
          </a:bodyPr>
          <a:lstStyle/>
          <a:p>
            <a:r>
              <a:rPr lang="en-US" sz="2000" b="1" dirty="0"/>
              <a:t>Attitude</a:t>
            </a:r>
          </a:p>
        </p:txBody>
      </p:sp>
      <p:sp>
        <p:nvSpPr>
          <p:cNvPr id="25" name="Rectangle 24">
            <a:extLst>
              <a:ext uri="{FF2B5EF4-FFF2-40B4-BE49-F238E27FC236}">
                <a16:creationId xmlns:a16="http://schemas.microsoft.com/office/drawing/2014/main" id="{FC2E8417-ECDC-4A26-B154-EB7C4FCEBC29}"/>
              </a:ext>
            </a:extLst>
          </p:cNvPr>
          <p:cNvSpPr/>
          <p:nvPr/>
        </p:nvSpPr>
        <p:spPr>
          <a:xfrm>
            <a:off x="6586028" y="5287741"/>
            <a:ext cx="1250086" cy="400110"/>
          </a:xfrm>
          <a:prstGeom prst="rect">
            <a:avLst/>
          </a:prstGeom>
        </p:spPr>
        <p:txBody>
          <a:bodyPr wrap="none">
            <a:spAutoFit/>
          </a:bodyPr>
          <a:lstStyle/>
          <a:p>
            <a:r>
              <a:rPr lang="en-US" sz="2000" b="1" dirty="0"/>
              <a:t>Resilience</a:t>
            </a:r>
          </a:p>
        </p:txBody>
      </p:sp>
    </p:spTree>
    <p:extLst>
      <p:ext uri="{BB962C8B-B14F-4D97-AF65-F5344CB8AC3E}">
        <p14:creationId xmlns:p14="http://schemas.microsoft.com/office/powerpoint/2010/main" val="136836897"/>
      </p:ext>
    </p:extLst>
  </p:cSld>
  <p:clrMapOvr>
    <a:masterClrMapping/>
  </p:clrMapOvr>
  <p:transition>
    <p:wipe dir="r"/>
  </p:transition>
</p:sld>
</file>

<file path=ppt/theme/theme1.xml><?xml version="1.0" encoding="utf-8"?>
<a:theme xmlns:a="http://schemas.openxmlformats.org/drawingml/2006/main" name="PG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p:properties xmlns:p="http://schemas.microsoft.com/office/2006/metadata/properties" xmlns:xsi="http://www.w3.org/2001/XMLSchema-instance" xmlns:pc="http://schemas.microsoft.com/office/infopath/2007/PartnerControls">
  <documentManagement>
    <pgeRetentionTriggerDate xmlns="97e57212-3e02-407f-8b2d-05f7d7f19b15" xsi:nil="true"/>
    <pgeInformationSecurityClassification xmlns="97e57212-3e02-407f-8b2d-05f7d7f19b15" xsi:nil="true"/>
    <mca9ac2a47d44219b4ff213ace4480ec xmlns="97e57212-3e02-407f-8b2d-05f7d7f19b15">
      <Terms xmlns="http://schemas.microsoft.com/office/infopath/2007/PartnerControls"/>
    </mca9ac2a47d44219b4ff213ace4480ec>
    <TaxCatchAll xmlns="97e57212-3e02-407f-8b2d-05f7d7f19b15"/>
  </documentManagement>
</p:properties>
</file>

<file path=customXml/item2.xml><?xml version="1.0" encoding="utf-8"?>
<Application xmlns="http://www.sap.com/cof/powerpoint/application">
  <Version>2</Version>
  <Revision>2.2.2.55076</Revision>
</Application>
</file>

<file path=customXml/item3.xml><?xml version="1.0" encoding="utf-8"?>
<ct:contentTypeSchema xmlns:ct="http://schemas.microsoft.com/office/2006/metadata/contentType" xmlns:ma="http://schemas.microsoft.com/office/2006/metadata/properties/metaAttributes" ct:_="" ma:_="" ma:contentTypeName="Document" ma:contentTypeID="0x010100E344E6D419656B45AFE681DAE489C2AC" ma:contentTypeVersion="2" ma:contentTypeDescription="Create a new document." ma:contentTypeScope="" ma:versionID="d34a34c9946d6447feca90e05089506f">
  <xsd:schema xmlns:xsd="http://www.w3.org/2001/XMLSchema" xmlns:xs="http://www.w3.org/2001/XMLSchema" xmlns:p="http://schemas.microsoft.com/office/2006/metadata/properties" xmlns:ns2="97e57212-3e02-407f-8b2d-05f7d7f19b15" xmlns:ns3="0d51413d-2f4b-4b0b-bcd4-753e0d18faec" targetNamespace="http://schemas.microsoft.com/office/2006/metadata/properties" ma:root="true" ma:fieldsID="84ddd543f20f93d0798755d28c4627f4" ns2:_="" ns3:_="">
    <xsd:import namespace="97e57212-3e02-407f-8b2d-05f7d7f19b15"/>
    <xsd:import namespace="0d51413d-2f4b-4b0b-bcd4-753e0d18faec"/>
    <xsd:element name="properties">
      <xsd:complexType>
        <xsd:sequence>
          <xsd:element name="documentManagement">
            <xsd:complexType>
              <xsd:all>
                <xsd:element ref="ns2:pgeInformationSecurityClassification" minOccurs="0"/>
                <xsd:element ref="ns2:mca9ac2a47d44219b4ff213ace4480ec" minOccurs="0"/>
                <xsd:element ref="ns2:TaxCatchAll" minOccurs="0"/>
                <xsd:element ref="ns2:TaxCatchAllLabel" minOccurs="0"/>
                <xsd:element ref="ns2:pgeRetentionTriggerDat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57212-3e02-407f-8b2d-05f7d7f19b15" elementFormDefault="qualified">
    <xsd:import namespace="http://schemas.microsoft.com/office/2006/documentManagement/types"/>
    <xsd:import namespace="http://schemas.microsoft.com/office/infopath/2007/PartnerControls"/>
    <xsd:element name="pgeInformationSecurityClassification" ma:index="2" nillable="true" ma:displayName="PGE Information Security Classification" ma:description="Confidentiality of the Item (i.e. who can access it.) PG&amp;E uses the following four levels of confidentiality:&#10;• Public: Information available to anyone inside or outside PG&amp;E without restriction. &#10;• Internal: Information intended primarily for use within PG&amp;E.&#10;• Confidential: Information intended for use within PG&amp;E on a “business-need-to-know basis.” &#10;• Restricted: Information that is the most sensitive due to its significant value to the company and requires the maximum level of handling and protection from unauthorized collection, access, use or disclosure&#10;" ma:format="Dropdown" ma:internalName="pgeInformationSecurityClassification">
      <xsd:simpleType>
        <xsd:restriction base="dms:Choice">
          <xsd:enumeration value="Public"/>
          <xsd:enumeration value="Internal"/>
          <xsd:enumeration value="Confidential"/>
          <xsd:enumeration value="Restricted"/>
        </xsd:restriction>
      </xsd:simpleType>
    </xsd:element>
    <xsd:element name="mca9ac2a47d44219b4ff213ace4480ec" ma:index="3" nillable="true" ma:taxonomy="true" ma:internalName="mca9ac2a47d44219b4ff213ace4480ec" ma:taxonomyFieldName="pgeRecordCategory" ma:displayName="PGE Record Category" ma:default="" ma:fieldId="{6ca9ac2a-47d4-4219-b4ff-213ace4480ec}" ma:sspId="b06c99b3-cd83-43e5-b4c1-d62f316c1e37" ma:termSetId="adcc1c58-aad5-4d6c-b2f3-f9d1112c68e9" ma:anchorId="00000000-0000-0000-0000-000000000000" ma:open="false" ma:isKeyword="false">
      <xsd:complexType>
        <xsd:sequence>
          <xsd:element ref="pc:Terms" minOccurs="0" maxOccurs="1"/>
        </xsd:sequence>
      </xsd:complexType>
    </xsd:element>
    <xsd:element name="TaxCatchAll" ma:index="4" nillable="true" ma:displayName="Taxonomy Catch All Column" ma:hidden="true" ma:list="{4443e18b-bed0-43bd-9627-478d80fbbc40}" ma:internalName="TaxCatchAll" ma:showField="CatchAllData" ma:web="1d4076f6-bdfc-4e03-a2a6-5860412be9f9">
      <xsd:complexType>
        <xsd:complexContent>
          <xsd:extension base="dms:MultiChoiceLookup">
            <xsd:sequence>
              <xsd:element name="Value" type="dms:Lookup" maxOccurs="unbounded" minOccurs="0" nillable="true"/>
            </xsd:sequence>
          </xsd:extension>
        </xsd:complexContent>
      </xsd:complexType>
    </xsd:element>
    <xsd:element name="TaxCatchAllLabel" ma:index="5" nillable="true" ma:displayName="Taxonomy Catch All Column1" ma:hidden="true" ma:list="{4443e18b-bed0-43bd-9627-478d80fbbc40}" ma:internalName="TaxCatchAllLabel" ma:readOnly="true" ma:showField="CatchAllDataLabel" ma:web="1d4076f6-bdfc-4e03-a2a6-5860412be9f9">
      <xsd:complexType>
        <xsd:complexContent>
          <xsd:extension base="dms:MultiChoiceLookup">
            <xsd:sequence>
              <xsd:element name="Value" type="dms:Lookup" maxOccurs="unbounded" minOccurs="0" nillable="true"/>
            </xsd:sequence>
          </xsd:extension>
        </xsd:complexContent>
      </xsd:complexType>
    </xsd:element>
    <xsd:element name="pgeRetentionTriggerDate" ma:index="7" nillable="true" ma:displayName="PGE Retention Trigger Date" ma:description="This is a date field it will be populated when an event has occurred that will trigger retention" ma:format="DateOnly" ma:internalName="pgeRetentionTrigger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d51413d-2f4b-4b0b-bcd4-753e0d18fa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Application xmlns="http://www.sap.com/cof/ao/powerpoint/application">
  <com.sap.ip.bi.pioneer>
    <Version>4</Version>
    <AAO_Revision>2.2.2.55076</AAO_Revision>
    <RefreshOnOpen>False</RefreshOnOpen>
    <PlanningModeSetToChangeMode>True</PlanningModeSetToChangeMode>
    <Cleaned>False</Cleaned>
    <ForcePromptOnInitialRefresh>False</ForcePromptOnInitialRefresh>
    <StorePromptsInDocument>True</StorePromptsInDocument>
    <MergeVariables>True</MergeVariables>
    <WorkingMode>Local</WorkingMode>
    <Items/>
  </com.sap.ip.bi.pioneer>
</Application>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mso-contentType ?>
<SharedContentType xmlns="Microsoft.SharePoint.Taxonomy.ContentTypeSync" SourceId="b06c99b3-cd83-43e5-b4c1-d62f316c1e37" ContentTypeId="0x01" PreviousValue="false"/>
</file>

<file path=customXml/itemProps1.xml><?xml version="1.0" encoding="utf-8"?>
<ds:datastoreItem xmlns:ds="http://schemas.openxmlformats.org/officeDocument/2006/customXml" ds:itemID="{26616FEE-691A-4516-9308-17400527956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7e57212-3e02-407f-8b2d-05f7d7f19b15"/>
    <ds:schemaRef ds:uri="http://purl.org/dc/terms/"/>
    <ds:schemaRef ds:uri="0d51413d-2f4b-4b0b-bcd4-753e0d18faec"/>
    <ds:schemaRef ds:uri="http://www.w3.org/XML/1998/namespace"/>
    <ds:schemaRef ds:uri="http://purl.org/dc/dcmitype/"/>
  </ds:schemaRefs>
</ds:datastoreItem>
</file>

<file path=customXml/itemProps2.xml><?xml version="1.0" encoding="utf-8"?>
<ds:datastoreItem xmlns:ds="http://schemas.openxmlformats.org/officeDocument/2006/customXml" ds:itemID="{5811B0D2-1729-4CEB-90FF-95307EFEB6BB}">
  <ds:schemaRefs>
    <ds:schemaRef ds:uri="http://www.sap.com/cof/powerpoint/application"/>
  </ds:schemaRefs>
</ds:datastoreItem>
</file>

<file path=customXml/itemProps3.xml><?xml version="1.0" encoding="utf-8"?>
<ds:datastoreItem xmlns:ds="http://schemas.openxmlformats.org/officeDocument/2006/customXml" ds:itemID="{7EFF9949-C03B-49C2-A9C8-B7B286252DCB}">
  <ds:schemaRefs>
    <ds:schemaRef ds:uri="0d51413d-2f4b-4b0b-bcd4-753e0d18faec"/>
    <ds:schemaRef ds:uri="97e57212-3e02-407f-8b2d-05f7d7f19b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BC43B9CB-E0DE-4DD4-8E07-08D4B6BA9102}">
  <ds:schemaRefs>
    <ds:schemaRef ds:uri="http://www.sap.com/cof/ao/powerpoint/application"/>
  </ds:schemaRefs>
</ds:datastoreItem>
</file>

<file path=customXml/itemProps5.xml><?xml version="1.0" encoding="utf-8"?>
<ds:datastoreItem xmlns:ds="http://schemas.openxmlformats.org/officeDocument/2006/customXml" ds:itemID="{4A844004-DDC8-456E-AB1E-BEDB73F17C6C}">
  <ds:schemaRefs>
    <ds:schemaRef ds:uri="http://schemas.microsoft.com/sharepoint/v3/contenttype/forms"/>
  </ds:schemaRefs>
</ds:datastoreItem>
</file>

<file path=customXml/itemProps6.xml><?xml version="1.0" encoding="utf-8"?>
<ds:datastoreItem xmlns:ds="http://schemas.openxmlformats.org/officeDocument/2006/customXml" ds:itemID="{FF180C55-41D9-44B0-969B-9EFF81C976E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7</TotalTime>
  <Words>626</Words>
  <Application>Microsoft Office PowerPoint</Application>
  <PresentationFormat>On-screen Show (4:3)</PresentationFormat>
  <Paragraphs>131</Paragraphs>
  <Slides>12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PGE</vt:lpstr>
      <vt:lpstr>Office Theme</vt:lpstr>
      <vt:lpstr>Career Path Presentation  Christopher Madugo Pacific Gas and Electric</vt:lpstr>
      <vt:lpstr>Education and Career Path</vt:lpstr>
      <vt:lpstr>Career Focus</vt:lpstr>
      <vt:lpstr>Favorite Project:  Panama Canal Expansion</vt:lpstr>
      <vt:lpstr>PG&amp;E Geosciences Department</vt:lpstr>
      <vt:lpstr>Infrastructure Sensitive to Geohazards</vt:lpstr>
      <vt:lpstr>Duties  (what I did yesterday)</vt:lpstr>
      <vt:lpstr>Lessons Learned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Path Presentation  Christopher Madugo Pacific Gas and Electric</dc:title>
  <dc:creator>Madugo, Chris</dc:creator>
  <cp:lastModifiedBy>Madugo, Chris</cp:lastModifiedBy>
  <cp:revision>2</cp:revision>
  <dcterms:created xsi:type="dcterms:W3CDTF">2020-11-17T04:34:44Z</dcterms:created>
  <dcterms:modified xsi:type="dcterms:W3CDTF">2020-11-17T04:42:32Z</dcterms:modified>
</cp:coreProperties>
</file>